
<file path=[Content_Types].xml><?xml version="1.0" encoding="utf-8"?>
<Types xmlns="http://schemas.openxmlformats.org/package/2006/content-types">
  <Default Extension="jpeg" ContentType="image/jpeg"/>
  <Default Extension="jpg" ContentType="image/jpeg"/>
  <Default Extension="mp4" ContentType="vide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3"/>
  </p:sldMasterIdLst>
  <p:notesMasterIdLst>
    <p:notesMasterId r:id="rId31"/>
  </p:notesMasterIdLst>
  <p:sldIdLst>
    <p:sldId id="256" r:id="rId4"/>
    <p:sldId id="257" r:id="rId5"/>
    <p:sldId id="258" r:id="rId6"/>
    <p:sldId id="259" r:id="rId7"/>
    <p:sldId id="260" r:id="rId8"/>
    <p:sldId id="261" r:id="rId9"/>
    <p:sldId id="262" r:id="rId10"/>
    <p:sldId id="263" r:id="rId11"/>
    <p:sldId id="264" r:id="rId12"/>
    <p:sldId id="265" r:id="rId13"/>
    <p:sldId id="278" r:id="rId14"/>
    <p:sldId id="279" r:id="rId15"/>
    <p:sldId id="281" r:id="rId16"/>
    <p:sldId id="266" r:id="rId17"/>
    <p:sldId id="282" r:id="rId18"/>
    <p:sldId id="284" r:id="rId19"/>
    <p:sldId id="285" r:id="rId20"/>
    <p:sldId id="286" r:id="rId21"/>
    <p:sldId id="283" r:id="rId22"/>
    <p:sldId id="287" r:id="rId23"/>
    <p:sldId id="280" r:id="rId24"/>
    <p:sldId id="289" r:id="rId25"/>
    <p:sldId id="290" r:id="rId26"/>
    <p:sldId id="291" r:id="rId27"/>
    <p:sldId id="292" r:id="rId28"/>
    <p:sldId id="294" r:id="rId29"/>
    <p:sldId id="295" r:id="rId30"/>
  </p:sldIdLst>
  <p:sldSz cx="12192000" cy="6858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1pPr>
    <a:lvl2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2pPr>
    <a:lvl3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3pPr>
    <a:lvl4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4pPr>
    <a:lvl5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5pPr>
    <a:lvl6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6pPr>
    <a:lvl7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7pPr>
    <a:lvl8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8pPr>
    <a:lvl9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7B9B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C207195-9FBC-42D8-AC77-7701626CDEE5}" v="3" dt="2024-08-01T15:18:43.807"/>
  </p1510:revLst>
</p1510:revInfo>
</file>

<file path=ppt/tableStyles.xml><?xml version="1.0" encoding="utf-8"?>
<a:tblStyleLst xmlns:a="http://schemas.openxmlformats.org/drawingml/2006/main" def="{5940675A-B579-460E-94D1-54222C63F5DA}">
  <a:tblStyle styleId="{4C3C2611-4C71-4FC5-86AE-919BDF0F9419}"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DD4EA"/>
          </a:solidFill>
        </a:fill>
      </a:tcStyle>
    </a:wholeTbl>
    <a:band2H>
      <a:tcTxStyle/>
      <a:tcStyle>
        <a:tcBdr/>
        <a:fill>
          <a:solidFill>
            <a:srgbClr val="E8EBF5"/>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E0E0E0"/>
          </a:solidFill>
        </a:fill>
      </a:tcStyle>
    </a:wholeTbl>
    <a:band2H>
      <a:tcTxStyle/>
      <a:tcStyle>
        <a:tcBdr/>
        <a:fill>
          <a:solidFill>
            <a:srgbClr val="F0F0F0"/>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EEE7283C-3CF3-47DC-8721-378D4A62B228}"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4E2CE"/>
          </a:solidFill>
        </a:fill>
      </a:tcStyle>
    </a:wholeTbl>
    <a:band2H>
      <a:tcTxStyle/>
      <a:tcStyle>
        <a:tcBdr/>
        <a:fill>
          <a:solidFill>
            <a:srgbClr val="EBF1E8"/>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CF821DB8-F4EB-4A41-A1BA-3FCAFE7338EE}" styleName="">
    <a:tblBg/>
    <a:wholeTbl>
      <a:tcTxStyle b="off" i="off">
        <a:fontRef idx="min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ff">
        <a:fontRef idx="min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in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in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33BA23B1-9221-436E-865A-0063620EA4FD}"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a:tcStyle>
        <a:tcBdr/>
        <a:fill>
          <a:solidFill>
            <a:srgbClr val="E6E6E6"/>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solidFill>
            <a:srgbClr val="000000">
              <a:alpha val="20000"/>
            </a:srgbClr>
          </a:solidFill>
        </a:fill>
      </a:tcStyle>
    </a:wholeTbl>
    <a:band2H>
      <a:tcTxStyle/>
      <a:tcStyle>
        <a:tcBdr/>
        <a:fill>
          <a:solidFill>
            <a:srgbClr val="FFFFFF"/>
          </a:solidFill>
        </a:fill>
      </a:tcStyle>
    </a:band2H>
    <a:firstCol>
      <a:tcTxStyle b="on" i="off">
        <a:fontRef idx="min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solidFill>
            <a:srgbClr val="000000">
              <a:alpha val="20000"/>
            </a:srgbClr>
          </a:solidFill>
        </a:fill>
      </a:tcStyle>
    </a:firstCol>
    <a:lastRow>
      <a:tcTxStyle b="on" i="off">
        <a:fontRef idx="min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508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noFill/>
        </a:fill>
      </a:tcStyle>
    </a:lastRow>
    <a:firstRow>
      <a:tcTxStyle b="on" i="off">
        <a:fontRef idx="min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254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11"/>
    <p:restoredTop sz="65638" autoAdjust="0"/>
  </p:normalViewPr>
  <p:slideViewPr>
    <p:cSldViewPr snapToGrid="0">
      <p:cViewPr varScale="1">
        <p:scale>
          <a:sx n="79" d="100"/>
          <a:sy n="79" d="100"/>
        </p:scale>
        <p:origin x="2400" y="19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 Type="http://schemas.openxmlformats.org/officeDocument/2006/relationships/slideMaster" Target="slideMasters/slideMaster1.xml"/><Relationship Id="rId21" Type="http://schemas.openxmlformats.org/officeDocument/2006/relationships/slide" Target="slides/slide18.xml"/><Relationship Id="rId34" Type="http://schemas.openxmlformats.org/officeDocument/2006/relationships/theme" Target="theme/theme1.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1" Type="http://schemas.openxmlformats.org/officeDocument/2006/relationships/customXml" Target="../customXml/item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presProps" Target="presProp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microsoft.com/office/2015/10/relationships/revisionInfo" Target="revisionInfo.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notesMaster" Target="notesMasters/notesMaster1.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tableStyles" Target="tableStyles.xml"/><Relationship Id="rId8" Type="http://schemas.openxmlformats.org/officeDocument/2006/relationships/slide" Target="slides/slide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1" name="Shape 91"/>
          <p:cNvSpPr>
            <a:spLocks noGrp="1" noRot="1" noChangeAspect="1"/>
          </p:cNvSpPr>
          <p:nvPr>
            <p:ph type="sldImg"/>
          </p:nvPr>
        </p:nvSpPr>
        <p:spPr>
          <a:xfrm>
            <a:off x="1143000" y="685800"/>
            <a:ext cx="4572000" cy="3429000"/>
          </a:xfrm>
          <a:prstGeom prst="rect">
            <a:avLst/>
          </a:prstGeom>
        </p:spPr>
        <p:txBody>
          <a:bodyPr/>
          <a:lstStyle/>
          <a:p>
            <a:endParaRPr/>
          </a:p>
        </p:txBody>
      </p:sp>
      <p:sp>
        <p:nvSpPr>
          <p:cNvPr id="92" name="Shape 92"/>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latinLnBrk="0">
      <a:defRPr sz="1200">
        <a:latin typeface="+mj-lt"/>
        <a:ea typeface="+mj-ea"/>
        <a:cs typeface="+mj-cs"/>
        <a:sym typeface="Calibri"/>
      </a:defRPr>
    </a:lvl1pPr>
    <a:lvl2pPr indent="228600" latinLnBrk="0">
      <a:defRPr sz="1200">
        <a:latin typeface="+mj-lt"/>
        <a:ea typeface="+mj-ea"/>
        <a:cs typeface="+mj-cs"/>
        <a:sym typeface="Calibri"/>
      </a:defRPr>
    </a:lvl2pPr>
    <a:lvl3pPr indent="457200" latinLnBrk="0">
      <a:defRPr sz="1200">
        <a:latin typeface="+mj-lt"/>
        <a:ea typeface="+mj-ea"/>
        <a:cs typeface="+mj-cs"/>
        <a:sym typeface="Calibri"/>
      </a:defRPr>
    </a:lvl3pPr>
    <a:lvl4pPr indent="685800" latinLnBrk="0">
      <a:defRPr sz="1200">
        <a:latin typeface="+mj-lt"/>
        <a:ea typeface="+mj-ea"/>
        <a:cs typeface="+mj-cs"/>
        <a:sym typeface="Calibri"/>
      </a:defRPr>
    </a:lvl4pPr>
    <a:lvl5pPr indent="914400" latinLnBrk="0">
      <a:defRPr sz="1200">
        <a:latin typeface="+mj-lt"/>
        <a:ea typeface="+mj-ea"/>
        <a:cs typeface="+mj-cs"/>
        <a:sym typeface="Calibri"/>
      </a:defRPr>
    </a:lvl5pPr>
    <a:lvl6pPr indent="1143000" latinLnBrk="0">
      <a:defRPr sz="1200">
        <a:latin typeface="+mj-lt"/>
        <a:ea typeface="+mj-ea"/>
        <a:cs typeface="+mj-cs"/>
        <a:sym typeface="Calibri"/>
      </a:defRPr>
    </a:lvl6pPr>
    <a:lvl7pPr indent="1371600" latinLnBrk="0">
      <a:defRPr sz="1200">
        <a:latin typeface="+mj-lt"/>
        <a:ea typeface="+mj-ea"/>
        <a:cs typeface="+mj-cs"/>
        <a:sym typeface="Calibri"/>
      </a:defRPr>
    </a:lvl7pPr>
    <a:lvl8pPr indent="1600200" latinLnBrk="0">
      <a:defRPr sz="1200">
        <a:latin typeface="+mj-lt"/>
        <a:ea typeface="+mj-ea"/>
        <a:cs typeface="+mj-cs"/>
        <a:sym typeface="Calibri"/>
      </a:defRPr>
    </a:lvl8pPr>
    <a:lvl9pPr indent="1828800" latinLnBrk="0">
      <a:defRPr sz="1200">
        <a:latin typeface="+mj-lt"/>
        <a:ea typeface="+mj-ea"/>
        <a:cs typeface="+mj-cs"/>
        <a:sym typeface="Calibri"/>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280752844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 Display, read, and discuss with students, Maintaining Dignity and Safety in Denmark</a:t>
            </a:r>
          </a:p>
        </p:txBody>
      </p:sp>
    </p:spTree>
    <p:extLst>
      <p:ext uri="{BB962C8B-B14F-4D97-AF65-F5344CB8AC3E}">
        <p14:creationId xmlns:p14="http://schemas.microsoft.com/office/powerpoint/2010/main" val="221585759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 Introduce Escape and Rescue – Gerda III by saying, “Some ways people resisted the Nazis in Denmark were to help Jews find hiding places, to share information, food, and money, and to organize networks to help Jews escape to safety in neutral Sweden.</a:t>
            </a:r>
          </a:p>
          <a:p>
            <a:r>
              <a:rPr lang="en-US" dirty="0"/>
              <a:t>• When we visit the exhibition, Courage to Act: Rescue in Denmark, at the Museum of Jewish Heritage – A Living Memorial to the Holocaust, we will learn more about the role one particular museum artifact—a boat called Gerda III—played in that rescue.”</a:t>
            </a:r>
          </a:p>
          <a:p>
            <a:r>
              <a:rPr lang="en-US" dirty="0"/>
              <a:t>• Read the text on slide 11 with students.</a:t>
            </a:r>
          </a:p>
        </p:txBody>
      </p:sp>
    </p:spTree>
    <p:extLst>
      <p:ext uri="{BB962C8B-B14F-4D97-AF65-F5344CB8AC3E}">
        <p14:creationId xmlns:p14="http://schemas.microsoft.com/office/powerpoint/2010/main" val="287195142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 Show Gerda III video.</a:t>
            </a:r>
          </a:p>
          <a:p>
            <a:endParaRPr lang="en-US" dirty="0"/>
          </a:p>
        </p:txBody>
      </p:sp>
    </p:spTree>
    <p:extLst>
      <p:ext uri="{BB962C8B-B14F-4D97-AF65-F5344CB8AC3E}">
        <p14:creationId xmlns:p14="http://schemas.microsoft.com/office/powerpoint/2010/main" val="129555796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 Introduce Armed Resistance by saying, “Another form of resistance against the Nazis across Europe was armed resistance. Armed resistance included spontaneous acts of revenge; organized armed uprisings in the ghettos and concentration camps; partisan activities; and sabotage.”</a:t>
            </a:r>
          </a:p>
          <a:p>
            <a:r>
              <a:rPr lang="en-US" dirty="0"/>
              <a:t>• Read the text on slide 13 with students.</a:t>
            </a:r>
          </a:p>
        </p:txBody>
      </p:sp>
    </p:spTree>
    <p:extLst>
      <p:ext uri="{BB962C8B-B14F-4D97-AF65-F5344CB8AC3E}">
        <p14:creationId xmlns:p14="http://schemas.microsoft.com/office/powerpoint/2010/main" val="207201874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 Introduce Documenting the Unimaginable by saying, “Another form of resistance against the Nazis were the attempts to compile and spread the news of Nazi brutalities, both to Jews in occupied Europe as well as to the free world. This included documenting Nazi crimes for posterity through such means as underground newspapers.”</a:t>
            </a:r>
          </a:p>
          <a:p>
            <a:r>
              <a:rPr lang="en-US" dirty="0"/>
              <a:t>• Ask students to TURN &amp; TALK with a partner about the questions: </a:t>
            </a:r>
          </a:p>
          <a:p>
            <a:r>
              <a:rPr lang="en-US" dirty="0"/>
              <a:t>	How would an underground newspaper be considered resistance?</a:t>
            </a:r>
          </a:p>
          <a:p>
            <a:r>
              <a:rPr lang="en-US" dirty="0"/>
              <a:t>	What were the implicit dangers of creating or distributing an underground newspaper?</a:t>
            </a:r>
          </a:p>
          <a:p>
            <a:r>
              <a:rPr lang="en-US" dirty="0"/>
              <a:t>	Why were underground newspapers necessary? </a:t>
            </a:r>
          </a:p>
          <a:p>
            <a:endParaRPr lang="en-US" dirty="0"/>
          </a:p>
          <a:p>
            <a:r>
              <a:rPr lang="en-US" dirty="0"/>
              <a:t>• Let’s take a look at creating underground newspapers in Denmark during Nazi occupation.</a:t>
            </a:r>
          </a:p>
        </p:txBody>
      </p:sp>
    </p:spTree>
    <p:extLst>
      <p:ext uri="{BB962C8B-B14F-4D97-AF65-F5344CB8AC3E}">
        <p14:creationId xmlns:p14="http://schemas.microsoft.com/office/powerpoint/2010/main" val="259344374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 Look at this illustration by Sveta Dorosheva. </a:t>
            </a:r>
          </a:p>
          <a:p>
            <a:r>
              <a:rPr lang="en-US" dirty="0"/>
              <a:t>	What do you see in this drawing? </a:t>
            </a:r>
          </a:p>
          <a:p>
            <a:r>
              <a:rPr lang="en-US" dirty="0"/>
              <a:t>	What story can you tell using this artwork?</a:t>
            </a:r>
          </a:p>
          <a:p>
            <a:r>
              <a:rPr lang="en-US" dirty="0"/>
              <a:t>• Now we will watch a one-minute excerpt of a Danish documentary called “Denmark in Chains”  showing the processes of making and distributing an underground newspaper.</a:t>
            </a:r>
          </a:p>
        </p:txBody>
      </p:sp>
    </p:spTree>
    <p:extLst>
      <p:ext uri="{BB962C8B-B14F-4D97-AF65-F5344CB8AC3E}">
        <p14:creationId xmlns:p14="http://schemas.microsoft.com/office/powerpoint/2010/main" val="342039798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 Play minute 14:57-15:51 of this video “Denmark in Chains”. Ask the students:</a:t>
            </a:r>
          </a:p>
          <a:p>
            <a:r>
              <a:rPr lang="en-US" dirty="0"/>
              <a:t>	What do you see in the video that you can also find in the illustration?</a:t>
            </a:r>
          </a:p>
        </p:txBody>
      </p:sp>
    </p:spTree>
    <p:extLst>
      <p:ext uri="{BB962C8B-B14F-4D97-AF65-F5344CB8AC3E}">
        <p14:creationId xmlns:p14="http://schemas.microsoft.com/office/powerpoint/2010/main" val="29119511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 Introduce this excerpt of Martin </a:t>
            </a:r>
            <a:r>
              <a:rPr lang="en-US" dirty="0" err="1"/>
              <a:t>Metzon’s</a:t>
            </a:r>
            <a:r>
              <a:rPr lang="en-US" dirty="0"/>
              <a:t> testimony, by saying “Now we will watch a 2-minute video of testimony from Martin </a:t>
            </a:r>
            <a:r>
              <a:rPr lang="en-US" dirty="0" err="1"/>
              <a:t>Metzon</a:t>
            </a:r>
            <a:r>
              <a:rPr lang="en-US" dirty="0"/>
              <a:t>, who will talk about his experiences as a young man in the resistance in Denmark. Martin </a:t>
            </a:r>
            <a:r>
              <a:rPr lang="en-US" dirty="0" err="1"/>
              <a:t>Metzon</a:t>
            </a:r>
            <a:r>
              <a:rPr lang="en-US" dirty="0"/>
              <a:t> was a Danish citizen born in Germany. He and his family moved to Denmark shortly before Hitler was named Chancellor of Germany in 1933. When Germany occupied Denmark, </a:t>
            </a:r>
            <a:r>
              <a:rPr lang="en-US" dirty="0" err="1"/>
              <a:t>Metzon</a:t>
            </a:r>
            <a:r>
              <a:rPr lang="en-US" dirty="0"/>
              <a:t> joined the resistance and participated in Denmark’s resistance newspaper. He also participated in sabotage efforts against the Nazis. Let’s watch the video now.”</a:t>
            </a:r>
          </a:p>
          <a:p>
            <a:endParaRPr lang="en-US" dirty="0"/>
          </a:p>
          <a:p>
            <a:r>
              <a:rPr lang="en-US" dirty="0"/>
              <a:t>• Play the video Testimony (Transcript)</a:t>
            </a:r>
          </a:p>
        </p:txBody>
      </p:sp>
    </p:spTree>
    <p:extLst>
      <p:ext uri="{BB962C8B-B14F-4D97-AF65-F5344CB8AC3E}">
        <p14:creationId xmlns:p14="http://schemas.microsoft.com/office/powerpoint/2010/main" val="177706648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 This is an example of an underground Danish newspaper. We are going to read Danish resistance newspapers about an event called the Warsaw Ghetto Uprising.</a:t>
            </a:r>
          </a:p>
        </p:txBody>
      </p:sp>
    </p:spTree>
    <p:extLst>
      <p:ext uri="{BB962C8B-B14F-4D97-AF65-F5344CB8AC3E}">
        <p14:creationId xmlns:p14="http://schemas.microsoft.com/office/powerpoint/2010/main" val="36218514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 Read about the Warsaw Ghetto Uprising with students</a:t>
            </a:r>
          </a:p>
          <a:p>
            <a:endParaRPr lang="en-US" dirty="0"/>
          </a:p>
        </p:txBody>
      </p:sp>
    </p:spTree>
    <p:extLst>
      <p:ext uri="{BB962C8B-B14F-4D97-AF65-F5344CB8AC3E}">
        <p14:creationId xmlns:p14="http://schemas.microsoft.com/office/powerpoint/2010/main" val="291380453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 Display and read two aims for the lesson.</a:t>
            </a:r>
          </a:p>
          <a:p>
            <a:endParaRPr lang="en-US" dirty="0"/>
          </a:p>
        </p:txBody>
      </p:sp>
    </p:spTree>
    <p:extLst>
      <p:ext uri="{BB962C8B-B14F-4D97-AF65-F5344CB8AC3E}">
        <p14:creationId xmlns:p14="http://schemas.microsoft.com/office/powerpoint/2010/main" val="377286773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 Read through the instructions for the document analysis of a Danish Resistance Newspaper. There are several articles to choose from. Students can read the same newspaper article or teachers can choose to jigsaw the articles and have students read different articles and compare and contrast them.</a:t>
            </a:r>
          </a:p>
          <a:p>
            <a:r>
              <a:rPr lang="en-US" dirty="0"/>
              <a:t>• Provide students with one of the translated articles and a printed sheet with the instructions. </a:t>
            </a:r>
          </a:p>
        </p:txBody>
      </p:sp>
    </p:spTree>
    <p:extLst>
      <p:ext uri="{BB962C8B-B14F-4D97-AF65-F5344CB8AC3E}">
        <p14:creationId xmlns:p14="http://schemas.microsoft.com/office/powerpoint/2010/main" val="236183664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 Discuss these questions with the whole class:</a:t>
            </a:r>
          </a:p>
          <a:p>
            <a:r>
              <a:rPr lang="en-US" dirty="0"/>
              <a:t>	What did you learn about the importance of resistance newspapers to people living in Denmark?</a:t>
            </a:r>
          </a:p>
          <a:p>
            <a:r>
              <a:rPr lang="en-US" dirty="0"/>
              <a:t>	Why do you think it is important for us to learn and talk about resistance activities? </a:t>
            </a:r>
          </a:p>
          <a:p>
            <a:r>
              <a:rPr lang="en-US" dirty="0"/>
              <a:t>	Why do you think the history of the escape and rescue of Jews in Denmark is important to learn about when studying the Holocaust?</a:t>
            </a:r>
          </a:p>
        </p:txBody>
      </p:sp>
    </p:spTree>
    <p:extLst>
      <p:ext uri="{BB962C8B-B14F-4D97-AF65-F5344CB8AC3E}">
        <p14:creationId xmlns:p14="http://schemas.microsoft.com/office/powerpoint/2010/main" val="17078277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What has this history made you think about? </a:t>
            </a:r>
          </a:p>
          <a:p>
            <a:endParaRPr lang="en-US" dirty="0"/>
          </a:p>
          <a:p>
            <a:r>
              <a:rPr lang="en-US" dirty="0"/>
              <a:t>What has changed for you? </a:t>
            </a:r>
          </a:p>
          <a:p>
            <a:endParaRPr lang="en-US" dirty="0"/>
          </a:p>
          <a:p>
            <a:r>
              <a:rPr lang="en-US" dirty="0"/>
              <a:t>Share with the Museum community using #CourageToAct</a:t>
            </a:r>
          </a:p>
        </p:txBody>
      </p:sp>
    </p:spTree>
    <p:extLst>
      <p:ext uri="{BB962C8B-B14F-4D97-AF65-F5344CB8AC3E}">
        <p14:creationId xmlns:p14="http://schemas.microsoft.com/office/powerpoint/2010/main" val="227871273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 Remind students of this artwork by Sveta Dorosheva by saying, “At the end of the exhibition, we saw a large quote that says, “To Save a Life is to Save the World.” </a:t>
            </a:r>
          </a:p>
          <a:p>
            <a:r>
              <a:rPr lang="en-US" dirty="0"/>
              <a:t>How does this quote connect to the acts of resistance by the Danish people?”</a:t>
            </a:r>
          </a:p>
          <a:p>
            <a:r>
              <a:rPr lang="en-US" dirty="0"/>
              <a:t>• Ask students to TURN &amp; TALK with a partner about the questions: </a:t>
            </a:r>
          </a:p>
          <a:p>
            <a:r>
              <a:rPr lang="en-US" dirty="0"/>
              <a:t>	Using what you know about the Courage to Act: Rescue in Denmark exhibition, what do you think this quote means?  </a:t>
            </a:r>
          </a:p>
          <a:p>
            <a:r>
              <a:rPr lang="en-US" dirty="0"/>
              <a:t>	How can you connect this quote to what you have learned from the exhibition?  </a:t>
            </a:r>
          </a:p>
          <a:p>
            <a:r>
              <a:rPr lang="en-US" dirty="0"/>
              <a:t>	What theme, lesson, or message have you learned from this exhibition? </a:t>
            </a:r>
          </a:p>
          <a:p>
            <a:endParaRPr lang="en-US" dirty="0"/>
          </a:p>
          <a:p>
            <a:r>
              <a:rPr lang="en-US" dirty="0"/>
              <a:t>		Possible answers: The Danes valued every person’s life and considered all people, regardless of their religion, to be Danes. In this way, they were united against the Nazis. People of all ages understood that any act of kindness, care, or advocacy for their Jewish neighbors—no matter how seemingly small—could have a positive influence on that person’s life. They knew that helping to rescue even one person would have a lasting impact on the world. </a:t>
            </a:r>
          </a:p>
          <a:p>
            <a:endParaRPr lang="en-US" dirty="0"/>
          </a:p>
          <a:p>
            <a:r>
              <a:rPr lang="en-US" dirty="0"/>
              <a:t>• Possible reflection questions for discussion: </a:t>
            </a:r>
          </a:p>
          <a:p>
            <a:r>
              <a:rPr lang="en-US" dirty="0"/>
              <a:t>	What comes to mind when you think of the rescue in Denmark and this quote?</a:t>
            </a:r>
          </a:p>
          <a:p>
            <a:r>
              <a:rPr lang="en-US" dirty="0"/>
              <a:t>	How can you connect Danish acts of resistance to this quote?</a:t>
            </a:r>
          </a:p>
          <a:p>
            <a:r>
              <a:rPr lang="en-US" dirty="0"/>
              <a:t>	What action can you take to honor this quote? </a:t>
            </a:r>
          </a:p>
          <a:p>
            <a:endParaRPr lang="en-US" dirty="0"/>
          </a:p>
          <a:p>
            <a:r>
              <a:rPr lang="en-US" dirty="0"/>
              <a:t>		Possible answers: When I think of this quote, I am reminded how we, as human beings, need to take care of our neighbors. The people of Denmark taught me that I have a responsibility to stand up however I can to make our world a better place. I can represent and show how people worked together to carry out the seemingly impossible task of rescuing almost the entire Jewish population of Denmark from the Nazis during the Holocaust. </a:t>
            </a:r>
          </a:p>
        </p:txBody>
      </p:sp>
    </p:spTree>
    <p:extLst>
      <p:ext uri="{BB962C8B-B14F-4D97-AF65-F5344CB8AC3E}">
        <p14:creationId xmlns:p14="http://schemas.microsoft.com/office/powerpoint/2010/main" val="36985707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This two-minute video is an excerpt from a video called The Power of Conscience and is in the collection of the United States Holocaust Memorial Museum. It is an excerpt of an interview with Henny Sinding </a:t>
            </a:r>
            <a:r>
              <a:rPr lang="en-US" dirty="0" err="1"/>
              <a:t>Sundo</a:t>
            </a:r>
            <a:r>
              <a:rPr lang="en-US" dirty="0"/>
              <a:t>. You can show it to your students and discuss Henny Sinding </a:t>
            </a:r>
            <a:r>
              <a:rPr lang="en-US" dirty="0" err="1"/>
              <a:t>Sundo’s</a:t>
            </a:r>
            <a:r>
              <a:rPr lang="en-US" dirty="0"/>
              <a:t> quote displayed in slide 26 as another way of helping students understand that most Danish citizens believed it was the right thing to </a:t>
            </a:r>
          </a:p>
          <a:p>
            <a:r>
              <a:rPr lang="en-US" dirty="0"/>
              <a:t>do to take care of each other during the Holocaust.</a:t>
            </a:r>
          </a:p>
        </p:txBody>
      </p:sp>
    </p:spTree>
    <p:extLst>
      <p:ext uri="{BB962C8B-B14F-4D97-AF65-F5344CB8AC3E}">
        <p14:creationId xmlns:p14="http://schemas.microsoft.com/office/powerpoint/2010/main" val="304577960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Henny risked her life to help more than 300 Jews escape the Nazis. “We were not heroes,” Henny said about her rescue work with the crew of Gerda III. “It was the right thing to do, so we did it. Simple as that.” Quote credit: Testimony of Henny Sinding Sundø, recounted in personal correspondence. </a:t>
            </a:r>
          </a:p>
          <a:p>
            <a:endParaRPr lang="en-US" dirty="0"/>
          </a:p>
        </p:txBody>
      </p:sp>
    </p:spTree>
    <p:extLst>
      <p:ext uri="{BB962C8B-B14F-4D97-AF65-F5344CB8AC3E}">
        <p14:creationId xmlns:p14="http://schemas.microsoft.com/office/powerpoint/2010/main" val="344647463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 Read quote with students “If others did that for us, we have to do that for others when we are in the situation to help.”  </a:t>
            </a:r>
          </a:p>
          <a:p>
            <a:r>
              <a:rPr lang="en-US" dirty="0"/>
              <a:t>• Discuss the quote and ask, “What has this story, Courage to Act: Rescue in Denmark, made you think about? What impact has it had on you and why</a:t>
            </a:r>
            <a:r>
              <a:rPr lang="en-US"/>
              <a:t>? </a:t>
            </a:r>
            <a:r>
              <a:rPr lang="en-US" dirty="0"/>
              <a:t>What has changed for you? </a:t>
            </a:r>
          </a:p>
        </p:txBody>
      </p:sp>
    </p:spTree>
    <p:extLst>
      <p:ext uri="{BB962C8B-B14F-4D97-AF65-F5344CB8AC3E}">
        <p14:creationId xmlns:p14="http://schemas.microsoft.com/office/powerpoint/2010/main" val="212950291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 Introduce Courage to Act: Rescue in Denmark with exhibition title and artwork by Sveta Dorosheva. This artwork was created for the exhibition.</a:t>
            </a:r>
          </a:p>
          <a:p>
            <a:r>
              <a:rPr lang="en-US" dirty="0"/>
              <a:t>• This exhibition highlights how almost 95% of the Jews in Denmark survived when about six million Jews in other parts of Europe were murdered during the Holocaust.</a:t>
            </a:r>
          </a:p>
          <a:p>
            <a:r>
              <a:rPr lang="en-US" dirty="0"/>
              <a:t>• Ask students to TURN &amp; TALK with a partner about these questions:</a:t>
            </a:r>
          </a:p>
          <a:p>
            <a:r>
              <a:rPr lang="en-US" dirty="0"/>
              <a:t>	What do you notice and what can you infer about the story of the escape and rescue in Denmark from this artwork?</a:t>
            </a:r>
          </a:p>
        </p:txBody>
      </p:sp>
    </p:spTree>
    <p:extLst>
      <p:ext uri="{BB962C8B-B14F-4D97-AF65-F5344CB8AC3E}">
        <p14:creationId xmlns:p14="http://schemas.microsoft.com/office/powerpoint/2010/main" val="248218498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 Show the map of Europe Under Nazi Control, December 1941. This represents Europe in 1941.</a:t>
            </a:r>
          </a:p>
          <a:p>
            <a:r>
              <a:rPr lang="en-US" dirty="0"/>
              <a:t>• Ask students:  What story does this map tell? (Use the key to understand what was happening in this region during WWII).</a:t>
            </a:r>
          </a:p>
          <a:p>
            <a:r>
              <a:rPr lang="en-US" dirty="0"/>
              <a:t>		Possible answers: Denmark and its neighbors are located in Europe. The red areas of the map are labeled Greater Germany and take up a large portion of the map. The red shows that the Nazis had control over many countries in Europe- this means they occupied those countries. Denmark was occupied by the Nazis. We can see the </a:t>
            </a:r>
          </a:p>
          <a:p>
            <a:r>
              <a:rPr lang="en-US" dirty="0"/>
              <a:t>soldiers marching across Europe to indicate that the Nazis were in control of many territories. In addition to soldiers, we can see war planes and the Nazi symbol. The peach color on the key shows us the places that were aligned with Germany as collaborators. When we look </a:t>
            </a:r>
          </a:p>
          <a:p>
            <a:r>
              <a:rPr lang="en-US" dirty="0"/>
              <a:t>at those places all together, we see the great power the Nazis and their collaborators had in the region. Finally, the gray parts of the map indicate places that were </a:t>
            </a:r>
          </a:p>
          <a:p>
            <a:r>
              <a:rPr lang="en-US" dirty="0"/>
              <a:t>allied or neutral such as Sweden, which is an important country in this story.</a:t>
            </a:r>
          </a:p>
        </p:txBody>
      </p:sp>
    </p:spTree>
    <p:extLst>
      <p:ext uri="{BB962C8B-B14F-4D97-AF65-F5344CB8AC3E}">
        <p14:creationId xmlns:p14="http://schemas.microsoft.com/office/powerpoint/2010/main" val="32631695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 Read Occupied Denmark with students, introducing it by saying, “In April 1940, Germany occupied Denmark.”</a:t>
            </a:r>
          </a:p>
          <a:p>
            <a:r>
              <a:rPr lang="en-US" dirty="0"/>
              <a:t> • Ask students to TURN &amp; TALK with a partner about the question: </a:t>
            </a:r>
          </a:p>
          <a:p>
            <a:r>
              <a:rPr lang="en-US" dirty="0"/>
              <a:t>	What can you learn about the German occupation of Denmark from this passage? </a:t>
            </a:r>
          </a:p>
        </p:txBody>
      </p:sp>
    </p:spTree>
    <p:extLst>
      <p:ext uri="{BB962C8B-B14F-4D97-AF65-F5344CB8AC3E}">
        <p14:creationId xmlns:p14="http://schemas.microsoft.com/office/powerpoint/2010/main" val="133768136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 Display timeline and ask, “What were Jewish people throughout Europe experiencing under the Nazis during this time?”</a:t>
            </a:r>
          </a:p>
        </p:txBody>
      </p:sp>
    </p:spTree>
    <p:extLst>
      <p:ext uri="{BB962C8B-B14F-4D97-AF65-F5344CB8AC3E}">
        <p14:creationId xmlns:p14="http://schemas.microsoft.com/office/powerpoint/2010/main" val="27978554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 We are going to focus on resistance to the Nazis in Denmark, how that resistance helped Jews escape and saved lives during the Holocaust.</a:t>
            </a:r>
          </a:p>
          <a:p>
            <a:r>
              <a:rPr lang="en-US" dirty="0"/>
              <a:t>• In order to understand what happened in Denmark, we need to understand a definition of resistance and some of the ways that resistance took place.</a:t>
            </a:r>
          </a:p>
          <a:p>
            <a:r>
              <a:rPr lang="en-US" dirty="0"/>
              <a:t>• Ask students to TURN &amp; TALK with a partner or hold a whole class brainstorm to explore how they might define resistance. </a:t>
            </a:r>
          </a:p>
        </p:txBody>
      </p:sp>
    </p:spTree>
    <p:extLst>
      <p:ext uri="{BB962C8B-B14F-4D97-AF65-F5344CB8AC3E}">
        <p14:creationId xmlns:p14="http://schemas.microsoft.com/office/powerpoint/2010/main" val="382921980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 Display and read with students the text about Resistance. </a:t>
            </a:r>
          </a:p>
          <a:p>
            <a:endParaRPr lang="en-US" dirty="0"/>
          </a:p>
        </p:txBody>
      </p:sp>
    </p:spTree>
    <p:extLst>
      <p:ext uri="{BB962C8B-B14F-4D97-AF65-F5344CB8AC3E}">
        <p14:creationId xmlns:p14="http://schemas.microsoft.com/office/powerpoint/2010/main" val="368442087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 This photograph was taken in the city of Vienna in Austria, which Germany annexed in 1938. </a:t>
            </a:r>
          </a:p>
          <a:p>
            <a:r>
              <a:rPr lang="en-US" dirty="0"/>
              <a:t>(Jews wearing a yellow badge in Vienna, Austria)</a:t>
            </a:r>
          </a:p>
          <a:p>
            <a:r>
              <a:rPr lang="en-US" dirty="0"/>
              <a:t>• Ask students to TURN &amp; TALK with a partner about these questions: </a:t>
            </a:r>
          </a:p>
          <a:p>
            <a:r>
              <a:rPr lang="en-US" dirty="0"/>
              <a:t>		What do you observe in this photograph?</a:t>
            </a:r>
          </a:p>
          <a:p>
            <a:r>
              <a:rPr lang="en-US" dirty="0"/>
              <a:t>		What were some goals of the Nazis when they forced Jews to wear yellow badges shaped like the Star of David?</a:t>
            </a:r>
          </a:p>
        </p:txBody>
      </p:sp>
    </p:spTree>
    <p:extLst>
      <p:ext uri="{BB962C8B-B14F-4D97-AF65-F5344CB8AC3E}">
        <p14:creationId xmlns:p14="http://schemas.microsoft.com/office/powerpoint/2010/main" val="355419615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11" name="Title Text"/>
          <p:cNvSpPr txBox="1">
            <a:spLocks noGrp="1"/>
          </p:cNvSpPr>
          <p:nvPr>
            <p:ph type="title"/>
          </p:nvPr>
        </p:nvSpPr>
        <p:spPr>
          <a:xfrm>
            <a:off x="1524000" y="1122362"/>
            <a:ext cx="9144000" cy="2387601"/>
          </a:xfrm>
          <a:prstGeom prst="rect">
            <a:avLst/>
          </a:prstGeom>
        </p:spPr>
        <p:txBody>
          <a:bodyPr anchor="b"/>
          <a:lstStyle>
            <a:lvl1pPr algn="ctr">
              <a:defRPr sz="6000"/>
            </a:lvl1pPr>
          </a:lstStyle>
          <a:p>
            <a:r>
              <a:t>Title Text</a:t>
            </a:r>
          </a:p>
        </p:txBody>
      </p:sp>
      <p:sp>
        <p:nvSpPr>
          <p:cNvPr id="12" name="Body Level One…"/>
          <p:cNvSpPr txBox="1">
            <a:spLocks noGrp="1"/>
          </p:cNvSpPr>
          <p:nvPr>
            <p:ph type="body" sz="quarter" idx="1"/>
          </p:nvPr>
        </p:nvSpPr>
        <p:spPr>
          <a:xfrm>
            <a:off x="1524000" y="3602037"/>
            <a:ext cx="9144000" cy="1655764"/>
          </a:xfrm>
          <a:prstGeom prst="rect">
            <a:avLst/>
          </a:prstGeom>
        </p:spPr>
        <p:txBody>
          <a:bodyPr/>
          <a:lstStyle>
            <a:lvl1pPr marL="0" indent="0" algn="ctr">
              <a:buSzTx/>
              <a:buFontTx/>
              <a:buNone/>
              <a:defRPr sz="2400"/>
            </a:lvl1pPr>
            <a:lvl2pPr marL="0" indent="0" algn="ctr">
              <a:buSzTx/>
              <a:buFontTx/>
              <a:buNone/>
              <a:defRPr sz="2400"/>
            </a:lvl2pPr>
            <a:lvl3pPr marL="0" indent="0" algn="ctr">
              <a:buSzTx/>
              <a:buFontTx/>
              <a:buNone/>
              <a:defRPr sz="2400"/>
            </a:lvl3pPr>
            <a:lvl4pPr marL="0" indent="0" algn="ctr">
              <a:buSzTx/>
              <a:buFontTx/>
              <a:buNone/>
              <a:defRPr sz="2400"/>
            </a:lvl4pPr>
            <a:lvl5pPr marL="0" indent="0" algn="ctr">
              <a:buSzTx/>
              <a:buFontTx/>
              <a:buNone/>
              <a:defRPr sz="2400"/>
            </a:lvl5pPr>
          </a:lstStyle>
          <a:p>
            <a:r>
              <a:t>Body Level One</a:t>
            </a:r>
          </a:p>
          <a:p>
            <a:pPr lvl="1"/>
            <a:r>
              <a:t>Body Level Two</a:t>
            </a:r>
          </a:p>
          <a:p>
            <a:pPr lvl="2"/>
            <a:r>
              <a:t>Body Level Three</a:t>
            </a:r>
          </a:p>
          <a:p>
            <a:pPr lvl="3"/>
            <a:r>
              <a:t>Body Level Four</a:t>
            </a:r>
          </a:p>
          <a:p>
            <a:pPr lvl="4"/>
            <a:r>
              <a:t>Body Level Five</a:t>
            </a:r>
          </a:p>
        </p:txBody>
      </p:sp>
      <p:sp>
        <p:nvSpPr>
          <p:cNvPr id="13"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Title and Content">
    <p:spTree>
      <p:nvGrpSpPr>
        <p:cNvPr id="1" name=""/>
        <p:cNvGrpSpPr/>
        <p:nvPr/>
      </p:nvGrpSpPr>
      <p:grpSpPr>
        <a:xfrm>
          <a:off x="0" y="0"/>
          <a:ext cx="0" cy="0"/>
          <a:chOff x="0" y="0"/>
          <a:chExt cx="0" cy="0"/>
        </a:xfrm>
      </p:grpSpPr>
      <p:sp>
        <p:nvSpPr>
          <p:cNvPr id="20" name="Title Text"/>
          <p:cNvSpPr txBox="1">
            <a:spLocks noGrp="1"/>
          </p:cNvSpPr>
          <p:nvPr>
            <p:ph type="title"/>
          </p:nvPr>
        </p:nvSpPr>
        <p:spPr>
          <a:prstGeom prst="rect">
            <a:avLst/>
          </a:prstGeom>
        </p:spPr>
        <p:txBody>
          <a:bodyPr/>
          <a:lstStyle/>
          <a:p>
            <a:r>
              <a:t>Title Text</a:t>
            </a:r>
          </a:p>
        </p:txBody>
      </p:sp>
      <p:sp>
        <p:nvSpPr>
          <p:cNvPr id="21" name="Body Level One…"/>
          <p:cNvSpPr txBox="1">
            <a:spLocks noGrp="1"/>
          </p:cNvSpPr>
          <p:nvPr>
            <p:ph type="body" idx="1"/>
          </p:nvPr>
        </p:nvSpPr>
        <p:spPr>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22"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Section Header">
    <p:spTree>
      <p:nvGrpSpPr>
        <p:cNvPr id="1" name=""/>
        <p:cNvGrpSpPr/>
        <p:nvPr/>
      </p:nvGrpSpPr>
      <p:grpSpPr>
        <a:xfrm>
          <a:off x="0" y="0"/>
          <a:ext cx="0" cy="0"/>
          <a:chOff x="0" y="0"/>
          <a:chExt cx="0" cy="0"/>
        </a:xfrm>
      </p:grpSpPr>
      <p:sp>
        <p:nvSpPr>
          <p:cNvPr id="29" name="Title Text"/>
          <p:cNvSpPr txBox="1">
            <a:spLocks noGrp="1"/>
          </p:cNvSpPr>
          <p:nvPr>
            <p:ph type="title"/>
          </p:nvPr>
        </p:nvSpPr>
        <p:spPr>
          <a:xfrm>
            <a:off x="831850" y="1709738"/>
            <a:ext cx="10515600" cy="2852737"/>
          </a:xfrm>
          <a:prstGeom prst="rect">
            <a:avLst/>
          </a:prstGeom>
        </p:spPr>
        <p:txBody>
          <a:bodyPr anchor="b"/>
          <a:lstStyle>
            <a:lvl1pPr>
              <a:defRPr sz="6000"/>
            </a:lvl1pPr>
          </a:lstStyle>
          <a:p>
            <a:r>
              <a:t>Title Text</a:t>
            </a:r>
          </a:p>
        </p:txBody>
      </p:sp>
      <p:sp>
        <p:nvSpPr>
          <p:cNvPr id="30" name="Body Level One…"/>
          <p:cNvSpPr txBox="1">
            <a:spLocks noGrp="1"/>
          </p:cNvSpPr>
          <p:nvPr>
            <p:ph type="body" sz="quarter" idx="1"/>
          </p:nvPr>
        </p:nvSpPr>
        <p:spPr>
          <a:xfrm>
            <a:off x="831850" y="4589462"/>
            <a:ext cx="10515600" cy="1500189"/>
          </a:xfrm>
          <a:prstGeom prst="rect">
            <a:avLst/>
          </a:prstGeom>
        </p:spPr>
        <p:txBody>
          <a:bodyPr/>
          <a:lstStyle>
            <a:lvl1pPr marL="0" indent="0">
              <a:buSzTx/>
              <a:buFontTx/>
              <a:buNone/>
              <a:defRPr sz="2400">
                <a:solidFill>
                  <a:srgbClr val="888888"/>
                </a:solidFill>
              </a:defRPr>
            </a:lvl1pPr>
            <a:lvl2pPr marL="0" indent="0">
              <a:buSzTx/>
              <a:buFontTx/>
              <a:buNone/>
              <a:defRPr sz="2400">
                <a:solidFill>
                  <a:srgbClr val="888888"/>
                </a:solidFill>
              </a:defRPr>
            </a:lvl2pPr>
            <a:lvl3pPr marL="0" indent="0">
              <a:buSzTx/>
              <a:buFontTx/>
              <a:buNone/>
              <a:defRPr sz="2400">
                <a:solidFill>
                  <a:srgbClr val="888888"/>
                </a:solidFill>
              </a:defRPr>
            </a:lvl3pPr>
            <a:lvl4pPr marL="0" indent="0">
              <a:buSzTx/>
              <a:buFontTx/>
              <a:buNone/>
              <a:defRPr sz="2400">
                <a:solidFill>
                  <a:srgbClr val="888888"/>
                </a:solidFill>
              </a:defRPr>
            </a:lvl4pPr>
            <a:lvl5pPr marL="0" indent="0">
              <a:buSzTx/>
              <a:buFontTx/>
              <a:buNone/>
              <a:defRPr sz="2400">
                <a:solidFill>
                  <a:srgbClr val="888888"/>
                </a:solidFill>
              </a:defRPr>
            </a:lvl5pPr>
          </a:lstStyle>
          <a:p>
            <a:r>
              <a:t>Body Level One</a:t>
            </a:r>
          </a:p>
          <a:p>
            <a:pPr lvl="1"/>
            <a:r>
              <a:t>Body Level Two</a:t>
            </a:r>
          </a:p>
          <a:p>
            <a:pPr lvl="2"/>
            <a:r>
              <a:t>Body Level Three</a:t>
            </a:r>
          </a:p>
          <a:p>
            <a:pPr lvl="3"/>
            <a:r>
              <a:t>Body Level Four</a:t>
            </a:r>
          </a:p>
          <a:p>
            <a:pPr lvl="4"/>
            <a:r>
              <a:t>Body Level Five</a:t>
            </a:r>
          </a:p>
        </p:txBody>
      </p:sp>
      <p:sp>
        <p:nvSpPr>
          <p:cNvPr id="3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Two Content">
    <p:spTree>
      <p:nvGrpSpPr>
        <p:cNvPr id="1" name=""/>
        <p:cNvGrpSpPr/>
        <p:nvPr/>
      </p:nvGrpSpPr>
      <p:grpSpPr>
        <a:xfrm>
          <a:off x="0" y="0"/>
          <a:ext cx="0" cy="0"/>
          <a:chOff x="0" y="0"/>
          <a:chExt cx="0" cy="0"/>
        </a:xfrm>
      </p:grpSpPr>
      <p:sp>
        <p:nvSpPr>
          <p:cNvPr id="38" name="Title Text"/>
          <p:cNvSpPr txBox="1">
            <a:spLocks noGrp="1"/>
          </p:cNvSpPr>
          <p:nvPr>
            <p:ph type="title"/>
          </p:nvPr>
        </p:nvSpPr>
        <p:spPr>
          <a:prstGeom prst="rect">
            <a:avLst/>
          </a:prstGeom>
        </p:spPr>
        <p:txBody>
          <a:bodyPr/>
          <a:lstStyle/>
          <a:p>
            <a:r>
              <a:t>Title Text</a:t>
            </a:r>
          </a:p>
        </p:txBody>
      </p:sp>
      <p:sp>
        <p:nvSpPr>
          <p:cNvPr id="39" name="Body Level One…"/>
          <p:cNvSpPr txBox="1">
            <a:spLocks noGrp="1"/>
          </p:cNvSpPr>
          <p:nvPr>
            <p:ph type="body" sz="half" idx="1"/>
          </p:nvPr>
        </p:nvSpPr>
        <p:spPr>
          <a:xfrm>
            <a:off x="838200" y="1825625"/>
            <a:ext cx="5181600" cy="4351338"/>
          </a:xfrm>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40"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Comparison">
    <p:spTree>
      <p:nvGrpSpPr>
        <p:cNvPr id="1" name=""/>
        <p:cNvGrpSpPr/>
        <p:nvPr/>
      </p:nvGrpSpPr>
      <p:grpSpPr>
        <a:xfrm>
          <a:off x="0" y="0"/>
          <a:ext cx="0" cy="0"/>
          <a:chOff x="0" y="0"/>
          <a:chExt cx="0" cy="0"/>
        </a:xfrm>
      </p:grpSpPr>
      <p:sp>
        <p:nvSpPr>
          <p:cNvPr id="47" name="Title Text"/>
          <p:cNvSpPr txBox="1">
            <a:spLocks noGrp="1"/>
          </p:cNvSpPr>
          <p:nvPr>
            <p:ph type="title"/>
          </p:nvPr>
        </p:nvSpPr>
        <p:spPr>
          <a:xfrm>
            <a:off x="839787" y="365125"/>
            <a:ext cx="10515601" cy="1325563"/>
          </a:xfrm>
          <a:prstGeom prst="rect">
            <a:avLst/>
          </a:prstGeom>
        </p:spPr>
        <p:txBody>
          <a:bodyPr/>
          <a:lstStyle/>
          <a:p>
            <a:r>
              <a:t>Title Text</a:t>
            </a:r>
          </a:p>
        </p:txBody>
      </p:sp>
      <p:sp>
        <p:nvSpPr>
          <p:cNvPr id="48" name="Body Level One…"/>
          <p:cNvSpPr txBox="1">
            <a:spLocks noGrp="1"/>
          </p:cNvSpPr>
          <p:nvPr>
            <p:ph type="body" sz="quarter" idx="1"/>
          </p:nvPr>
        </p:nvSpPr>
        <p:spPr>
          <a:xfrm>
            <a:off x="839787" y="1681163"/>
            <a:ext cx="5157790" cy="823914"/>
          </a:xfrm>
          <a:prstGeom prst="rect">
            <a:avLst/>
          </a:prstGeom>
        </p:spPr>
        <p:txBody>
          <a:bodyPr anchor="b"/>
          <a:lstStyle>
            <a:lvl1pPr marL="0" indent="0">
              <a:buSzTx/>
              <a:buFontTx/>
              <a:buNone/>
              <a:defRPr sz="2400" b="1"/>
            </a:lvl1pPr>
            <a:lvl2pPr marL="0" indent="0">
              <a:buSzTx/>
              <a:buFontTx/>
              <a:buNone/>
              <a:defRPr sz="2400" b="1"/>
            </a:lvl2pPr>
            <a:lvl3pPr marL="0" indent="0">
              <a:buSzTx/>
              <a:buFontTx/>
              <a:buNone/>
              <a:defRPr sz="2400" b="1"/>
            </a:lvl3pPr>
            <a:lvl4pPr marL="0" indent="0">
              <a:buSzTx/>
              <a:buFontTx/>
              <a:buNone/>
              <a:defRPr sz="2400" b="1"/>
            </a:lvl4pPr>
            <a:lvl5pPr marL="0" indent="0">
              <a:buSzTx/>
              <a:buFontTx/>
              <a:buNone/>
              <a:defRPr sz="2400" b="1"/>
            </a:lvl5pPr>
          </a:lstStyle>
          <a:p>
            <a:r>
              <a:t>Body Level One</a:t>
            </a:r>
          </a:p>
          <a:p>
            <a:pPr lvl="1"/>
            <a:r>
              <a:t>Body Level Two</a:t>
            </a:r>
          </a:p>
          <a:p>
            <a:pPr lvl="2"/>
            <a:r>
              <a:t>Body Level Three</a:t>
            </a:r>
          </a:p>
          <a:p>
            <a:pPr lvl="3"/>
            <a:r>
              <a:t>Body Level Four</a:t>
            </a:r>
          </a:p>
          <a:p>
            <a:pPr lvl="4"/>
            <a:r>
              <a:t>Body Level Five</a:t>
            </a:r>
          </a:p>
        </p:txBody>
      </p:sp>
      <p:sp>
        <p:nvSpPr>
          <p:cNvPr id="49" name="Text Placeholder 4"/>
          <p:cNvSpPr>
            <a:spLocks noGrp="1"/>
          </p:cNvSpPr>
          <p:nvPr>
            <p:ph type="body" sz="quarter" idx="21"/>
          </p:nvPr>
        </p:nvSpPr>
        <p:spPr>
          <a:xfrm>
            <a:off x="6172200" y="1681163"/>
            <a:ext cx="5183188" cy="823914"/>
          </a:xfrm>
          <a:prstGeom prst="rect">
            <a:avLst/>
          </a:prstGeom>
        </p:spPr>
        <p:txBody>
          <a:bodyPr anchor="b"/>
          <a:lstStyle/>
          <a:p>
            <a:endParaRPr/>
          </a:p>
        </p:txBody>
      </p:sp>
      <p:sp>
        <p:nvSpPr>
          <p:cNvPr id="50"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Title Only">
    <p:spTree>
      <p:nvGrpSpPr>
        <p:cNvPr id="1" name=""/>
        <p:cNvGrpSpPr/>
        <p:nvPr/>
      </p:nvGrpSpPr>
      <p:grpSpPr>
        <a:xfrm>
          <a:off x="0" y="0"/>
          <a:ext cx="0" cy="0"/>
          <a:chOff x="0" y="0"/>
          <a:chExt cx="0" cy="0"/>
        </a:xfrm>
      </p:grpSpPr>
      <p:sp>
        <p:nvSpPr>
          <p:cNvPr id="57" name="Title Text"/>
          <p:cNvSpPr txBox="1">
            <a:spLocks noGrp="1"/>
          </p:cNvSpPr>
          <p:nvPr>
            <p:ph type="title"/>
          </p:nvPr>
        </p:nvSpPr>
        <p:spPr>
          <a:prstGeom prst="rect">
            <a:avLst/>
          </a:prstGeom>
        </p:spPr>
        <p:txBody>
          <a:bodyPr/>
          <a:lstStyle/>
          <a:p>
            <a:r>
              <a:t>Title Text</a:t>
            </a:r>
          </a:p>
        </p:txBody>
      </p:sp>
      <p:sp>
        <p:nvSpPr>
          <p:cNvPr id="58"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Blank">
    <p:spTree>
      <p:nvGrpSpPr>
        <p:cNvPr id="1" name=""/>
        <p:cNvGrpSpPr/>
        <p:nvPr/>
      </p:nvGrpSpPr>
      <p:grpSpPr>
        <a:xfrm>
          <a:off x="0" y="0"/>
          <a:ext cx="0" cy="0"/>
          <a:chOff x="0" y="0"/>
          <a:chExt cx="0" cy="0"/>
        </a:xfrm>
      </p:grpSpPr>
      <p:sp>
        <p:nvSpPr>
          <p:cNvPr id="65"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Content with Caption">
    <p:spTree>
      <p:nvGrpSpPr>
        <p:cNvPr id="1" name=""/>
        <p:cNvGrpSpPr/>
        <p:nvPr/>
      </p:nvGrpSpPr>
      <p:grpSpPr>
        <a:xfrm>
          <a:off x="0" y="0"/>
          <a:ext cx="0" cy="0"/>
          <a:chOff x="0" y="0"/>
          <a:chExt cx="0" cy="0"/>
        </a:xfrm>
      </p:grpSpPr>
      <p:sp>
        <p:nvSpPr>
          <p:cNvPr id="72" name="Title Text"/>
          <p:cNvSpPr txBox="1">
            <a:spLocks noGrp="1"/>
          </p:cNvSpPr>
          <p:nvPr>
            <p:ph type="title"/>
          </p:nvPr>
        </p:nvSpPr>
        <p:spPr>
          <a:xfrm>
            <a:off x="839787" y="457200"/>
            <a:ext cx="3932240" cy="1600200"/>
          </a:xfrm>
          <a:prstGeom prst="rect">
            <a:avLst/>
          </a:prstGeom>
        </p:spPr>
        <p:txBody>
          <a:bodyPr anchor="b"/>
          <a:lstStyle>
            <a:lvl1pPr>
              <a:defRPr sz="3200"/>
            </a:lvl1pPr>
          </a:lstStyle>
          <a:p>
            <a:r>
              <a:t>Title Text</a:t>
            </a:r>
          </a:p>
        </p:txBody>
      </p:sp>
      <p:sp>
        <p:nvSpPr>
          <p:cNvPr id="73" name="Body Level One…"/>
          <p:cNvSpPr txBox="1">
            <a:spLocks noGrp="1"/>
          </p:cNvSpPr>
          <p:nvPr>
            <p:ph type="body" sz="half" idx="1"/>
          </p:nvPr>
        </p:nvSpPr>
        <p:spPr>
          <a:xfrm>
            <a:off x="5183187" y="987425"/>
            <a:ext cx="6172202" cy="4873625"/>
          </a:xfrm>
          <a:prstGeom prst="rect">
            <a:avLst/>
          </a:prstGeom>
        </p:spPr>
        <p:txBody>
          <a:bodyPr/>
          <a:lstStyle>
            <a:lvl1pPr>
              <a:defRPr sz="3200"/>
            </a:lvl1pPr>
            <a:lvl2pPr marL="718457" indent="-261257">
              <a:defRPr sz="3200"/>
            </a:lvl2pPr>
            <a:lvl3pPr marL="1219200" indent="-304800">
              <a:defRPr sz="3200"/>
            </a:lvl3pPr>
            <a:lvl4pPr marL="1737360" indent="-365760">
              <a:defRPr sz="3200"/>
            </a:lvl4pPr>
            <a:lvl5pPr marL="2194560" indent="-365760">
              <a:defRPr sz="3200"/>
            </a:lvl5pPr>
          </a:lstStyle>
          <a:p>
            <a:r>
              <a:t>Body Level One</a:t>
            </a:r>
          </a:p>
          <a:p>
            <a:pPr lvl="1"/>
            <a:r>
              <a:t>Body Level Two</a:t>
            </a:r>
          </a:p>
          <a:p>
            <a:pPr lvl="2"/>
            <a:r>
              <a:t>Body Level Three</a:t>
            </a:r>
          </a:p>
          <a:p>
            <a:pPr lvl="3"/>
            <a:r>
              <a:t>Body Level Four</a:t>
            </a:r>
          </a:p>
          <a:p>
            <a:pPr lvl="4"/>
            <a:r>
              <a:t>Body Level Five</a:t>
            </a:r>
          </a:p>
        </p:txBody>
      </p:sp>
      <p:sp>
        <p:nvSpPr>
          <p:cNvPr id="74" name="Text Placeholder 3"/>
          <p:cNvSpPr>
            <a:spLocks noGrp="1"/>
          </p:cNvSpPr>
          <p:nvPr>
            <p:ph type="body" sz="quarter" idx="21"/>
          </p:nvPr>
        </p:nvSpPr>
        <p:spPr>
          <a:xfrm>
            <a:off x="839787" y="2057400"/>
            <a:ext cx="3932238" cy="3811588"/>
          </a:xfrm>
          <a:prstGeom prst="rect">
            <a:avLst/>
          </a:prstGeom>
        </p:spPr>
        <p:txBody>
          <a:bodyPr/>
          <a:lstStyle/>
          <a:p>
            <a:endParaRPr/>
          </a:p>
        </p:txBody>
      </p:sp>
      <p:sp>
        <p:nvSpPr>
          <p:cNvPr id="75"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tx">
  <p:cSld name="Picture with Caption">
    <p:spTree>
      <p:nvGrpSpPr>
        <p:cNvPr id="1" name=""/>
        <p:cNvGrpSpPr/>
        <p:nvPr/>
      </p:nvGrpSpPr>
      <p:grpSpPr>
        <a:xfrm>
          <a:off x="0" y="0"/>
          <a:ext cx="0" cy="0"/>
          <a:chOff x="0" y="0"/>
          <a:chExt cx="0" cy="0"/>
        </a:xfrm>
      </p:grpSpPr>
      <p:sp>
        <p:nvSpPr>
          <p:cNvPr id="82" name="Title Text"/>
          <p:cNvSpPr txBox="1">
            <a:spLocks noGrp="1"/>
          </p:cNvSpPr>
          <p:nvPr>
            <p:ph type="title"/>
          </p:nvPr>
        </p:nvSpPr>
        <p:spPr>
          <a:xfrm>
            <a:off x="839787" y="457200"/>
            <a:ext cx="3932240" cy="1600200"/>
          </a:xfrm>
          <a:prstGeom prst="rect">
            <a:avLst/>
          </a:prstGeom>
        </p:spPr>
        <p:txBody>
          <a:bodyPr anchor="b"/>
          <a:lstStyle>
            <a:lvl1pPr>
              <a:defRPr sz="3200"/>
            </a:lvl1pPr>
          </a:lstStyle>
          <a:p>
            <a:r>
              <a:t>Title Text</a:t>
            </a:r>
          </a:p>
        </p:txBody>
      </p:sp>
      <p:sp>
        <p:nvSpPr>
          <p:cNvPr id="83" name="Picture Placeholder 2"/>
          <p:cNvSpPr>
            <a:spLocks noGrp="1"/>
          </p:cNvSpPr>
          <p:nvPr>
            <p:ph type="pic" sz="half" idx="21"/>
          </p:nvPr>
        </p:nvSpPr>
        <p:spPr>
          <a:xfrm>
            <a:off x="5183187" y="987425"/>
            <a:ext cx="6172202" cy="4873625"/>
          </a:xfrm>
          <a:prstGeom prst="rect">
            <a:avLst/>
          </a:prstGeom>
        </p:spPr>
        <p:txBody>
          <a:bodyPr lIns="91439" tIns="45719" rIns="91439" bIns="45719">
            <a:noAutofit/>
          </a:bodyPr>
          <a:lstStyle/>
          <a:p>
            <a:endParaRPr/>
          </a:p>
        </p:txBody>
      </p:sp>
      <p:sp>
        <p:nvSpPr>
          <p:cNvPr id="84" name="Body Level One…"/>
          <p:cNvSpPr txBox="1">
            <a:spLocks noGrp="1"/>
          </p:cNvSpPr>
          <p:nvPr>
            <p:ph type="body" sz="quarter" idx="1"/>
          </p:nvPr>
        </p:nvSpPr>
        <p:spPr>
          <a:xfrm>
            <a:off x="839787" y="2057400"/>
            <a:ext cx="3932240" cy="3811588"/>
          </a:xfrm>
          <a:prstGeom prst="rect">
            <a:avLst/>
          </a:prstGeom>
        </p:spPr>
        <p:txBody>
          <a:bodyPr/>
          <a:lstStyle>
            <a:lvl1pPr marL="0" indent="0">
              <a:buSzTx/>
              <a:buFontTx/>
              <a:buNone/>
              <a:defRPr sz="1600"/>
            </a:lvl1pPr>
            <a:lvl2pPr marL="0" indent="0">
              <a:buSzTx/>
              <a:buFontTx/>
              <a:buNone/>
              <a:defRPr sz="1600"/>
            </a:lvl2pPr>
            <a:lvl3pPr marL="0" indent="0">
              <a:buSzTx/>
              <a:buFontTx/>
              <a:buNone/>
              <a:defRPr sz="1600"/>
            </a:lvl3pPr>
            <a:lvl4pPr marL="0" indent="0">
              <a:buSzTx/>
              <a:buFontTx/>
              <a:buNone/>
              <a:defRPr sz="1600"/>
            </a:lvl4pPr>
            <a:lvl5pPr marL="0" indent="0">
              <a:buSzTx/>
              <a:buFontTx/>
              <a:buNone/>
              <a:defRPr sz="1600"/>
            </a:lvl5pPr>
          </a:lstStyle>
          <a:p>
            <a:r>
              <a:t>Body Level One</a:t>
            </a:r>
          </a:p>
          <a:p>
            <a:pPr lvl="1"/>
            <a:r>
              <a:t>Body Level Two</a:t>
            </a:r>
          </a:p>
          <a:p>
            <a:pPr lvl="2"/>
            <a:r>
              <a:t>Body Level Three</a:t>
            </a:r>
          </a:p>
          <a:p>
            <a:pPr lvl="3"/>
            <a:r>
              <a:t>Body Level Four</a:t>
            </a:r>
          </a:p>
          <a:p>
            <a:pPr lvl="4"/>
            <a:r>
              <a:t>Body Level Five</a:t>
            </a:r>
          </a:p>
        </p:txBody>
      </p:sp>
      <p:sp>
        <p:nvSpPr>
          <p:cNvPr id="85"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838200" y="365125"/>
            <a:ext cx="10515600" cy="132556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nchor="ctr">
            <a:normAutofit/>
          </a:bodyPr>
          <a:lstStyle/>
          <a:p>
            <a:r>
              <a:t>Title Text</a:t>
            </a:r>
          </a:p>
        </p:txBody>
      </p:sp>
      <p:sp>
        <p:nvSpPr>
          <p:cNvPr id="3" name="Body Level One…"/>
          <p:cNvSpPr txBox="1">
            <a:spLocks noGrp="1"/>
          </p:cNvSpPr>
          <p:nvPr>
            <p:ph type="body" idx="1"/>
          </p:nvPr>
        </p:nvSpPr>
        <p:spPr>
          <a:xfrm>
            <a:off x="838200" y="1825625"/>
            <a:ext cx="10515600" cy="435133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normAutofit/>
          </a:bodyPr>
          <a:lstStyle/>
          <a:p>
            <a:r>
              <a:t>Body Level One</a:t>
            </a:r>
          </a:p>
          <a:p>
            <a:pPr lvl="1"/>
            <a:r>
              <a:t>Body Level Two</a:t>
            </a:r>
          </a:p>
          <a:p>
            <a:pPr lvl="2"/>
            <a:r>
              <a:t>Body Level Three</a:t>
            </a:r>
          </a:p>
          <a:p>
            <a:pPr lvl="3"/>
            <a:r>
              <a:t>Body Level Four</a:t>
            </a:r>
          </a:p>
          <a:p>
            <a:pPr lvl="4"/>
            <a:r>
              <a:t>Body Level Five</a:t>
            </a:r>
          </a:p>
        </p:txBody>
      </p:sp>
      <p:sp>
        <p:nvSpPr>
          <p:cNvPr id="4" name="Slide Number"/>
          <p:cNvSpPr txBox="1">
            <a:spLocks noGrp="1"/>
          </p:cNvSpPr>
          <p:nvPr>
            <p:ph type="sldNum" sz="quarter" idx="2"/>
          </p:nvPr>
        </p:nvSpPr>
        <p:spPr>
          <a:xfrm>
            <a:off x="11095178" y="6404293"/>
            <a:ext cx="258623" cy="269239"/>
          </a:xfrm>
          <a:prstGeom prst="rect">
            <a:avLst/>
          </a:prstGeom>
          <a:ln w="12700">
            <a:miter lim="400000"/>
          </a:ln>
        </p:spPr>
        <p:txBody>
          <a:bodyPr wrap="none" lIns="45718" tIns="45718" rIns="45718" bIns="45718" anchor="ctr">
            <a:spAutoFit/>
          </a:bodyPr>
          <a:lstStyle>
            <a:lvl1pPr algn="r">
              <a:defRPr sz="1200">
                <a:solidFill>
                  <a:srgbClr val="888888"/>
                </a:solidFill>
                <a:latin typeface="+mj-lt"/>
                <a:ea typeface="+mj-ea"/>
                <a:cs typeface="+mj-cs"/>
                <a:sym typeface="Calibri"/>
              </a:defRPr>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Lst>
  <p:transition spd="med"/>
  <p:txStyles>
    <p:titleStyle>
      <a:lvl1pPr marL="0" marR="0" indent="0" algn="l" defTabSz="914400" rtl="0" latinLnBrk="0">
        <a:lnSpc>
          <a:spcPct val="90000"/>
        </a:lnSpc>
        <a:spcBef>
          <a:spcPts val="0"/>
        </a:spcBef>
        <a:spcAft>
          <a:spcPts val="0"/>
        </a:spcAft>
        <a:buClrTx/>
        <a:buSzTx/>
        <a:buFontTx/>
        <a:buNone/>
        <a:tabLst/>
        <a:defRPr sz="4400" b="0" i="0" u="none" strike="noStrike" cap="none" spc="0" baseline="0">
          <a:solidFill>
            <a:srgbClr val="000000"/>
          </a:solidFill>
          <a:uFillTx/>
          <a:latin typeface="Calibri Light"/>
          <a:ea typeface="Calibri Light"/>
          <a:cs typeface="Calibri Light"/>
          <a:sym typeface="Calibri Light"/>
        </a:defRPr>
      </a:lvl1pPr>
      <a:lvl2pPr marL="0" marR="0" indent="0" algn="l" defTabSz="914400" rtl="0" latinLnBrk="0">
        <a:lnSpc>
          <a:spcPct val="90000"/>
        </a:lnSpc>
        <a:spcBef>
          <a:spcPts val="0"/>
        </a:spcBef>
        <a:spcAft>
          <a:spcPts val="0"/>
        </a:spcAft>
        <a:buClrTx/>
        <a:buSzTx/>
        <a:buFontTx/>
        <a:buNone/>
        <a:tabLst/>
        <a:defRPr sz="4400" b="0" i="0" u="none" strike="noStrike" cap="none" spc="0" baseline="0">
          <a:solidFill>
            <a:srgbClr val="000000"/>
          </a:solidFill>
          <a:uFillTx/>
          <a:latin typeface="Calibri Light"/>
          <a:ea typeface="Calibri Light"/>
          <a:cs typeface="Calibri Light"/>
          <a:sym typeface="Calibri Light"/>
        </a:defRPr>
      </a:lvl2pPr>
      <a:lvl3pPr marL="0" marR="0" indent="0" algn="l" defTabSz="914400" rtl="0" latinLnBrk="0">
        <a:lnSpc>
          <a:spcPct val="90000"/>
        </a:lnSpc>
        <a:spcBef>
          <a:spcPts val="0"/>
        </a:spcBef>
        <a:spcAft>
          <a:spcPts val="0"/>
        </a:spcAft>
        <a:buClrTx/>
        <a:buSzTx/>
        <a:buFontTx/>
        <a:buNone/>
        <a:tabLst/>
        <a:defRPr sz="4400" b="0" i="0" u="none" strike="noStrike" cap="none" spc="0" baseline="0">
          <a:solidFill>
            <a:srgbClr val="000000"/>
          </a:solidFill>
          <a:uFillTx/>
          <a:latin typeface="Calibri Light"/>
          <a:ea typeface="Calibri Light"/>
          <a:cs typeface="Calibri Light"/>
          <a:sym typeface="Calibri Light"/>
        </a:defRPr>
      </a:lvl3pPr>
      <a:lvl4pPr marL="0" marR="0" indent="0" algn="l" defTabSz="914400" rtl="0" latinLnBrk="0">
        <a:lnSpc>
          <a:spcPct val="90000"/>
        </a:lnSpc>
        <a:spcBef>
          <a:spcPts val="0"/>
        </a:spcBef>
        <a:spcAft>
          <a:spcPts val="0"/>
        </a:spcAft>
        <a:buClrTx/>
        <a:buSzTx/>
        <a:buFontTx/>
        <a:buNone/>
        <a:tabLst/>
        <a:defRPr sz="4400" b="0" i="0" u="none" strike="noStrike" cap="none" spc="0" baseline="0">
          <a:solidFill>
            <a:srgbClr val="000000"/>
          </a:solidFill>
          <a:uFillTx/>
          <a:latin typeface="Calibri Light"/>
          <a:ea typeface="Calibri Light"/>
          <a:cs typeface="Calibri Light"/>
          <a:sym typeface="Calibri Light"/>
        </a:defRPr>
      </a:lvl4pPr>
      <a:lvl5pPr marL="0" marR="0" indent="0" algn="l" defTabSz="914400" rtl="0" latinLnBrk="0">
        <a:lnSpc>
          <a:spcPct val="90000"/>
        </a:lnSpc>
        <a:spcBef>
          <a:spcPts val="0"/>
        </a:spcBef>
        <a:spcAft>
          <a:spcPts val="0"/>
        </a:spcAft>
        <a:buClrTx/>
        <a:buSzTx/>
        <a:buFontTx/>
        <a:buNone/>
        <a:tabLst/>
        <a:defRPr sz="4400" b="0" i="0" u="none" strike="noStrike" cap="none" spc="0" baseline="0">
          <a:solidFill>
            <a:srgbClr val="000000"/>
          </a:solidFill>
          <a:uFillTx/>
          <a:latin typeface="Calibri Light"/>
          <a:ea typeface="Calibri Light"/>
          <a:cs typeface="Calibri Light"/>
          <a:sym typeface="Calibri Light"/>
        </a:defRPr>
      </a:lvl5pPr>
      <a:lvl6pPr marL="0" marR="0" indent="0" algn="l" defTabSz="914400" rtl="0" latinLnBrk="0">
        <a:lnSpc>
          <a:spcPct val="90000"/>
        </a:lnSpc>
        <a:spcBef>
          <a:spcPts val="0"/>
        </a:spcBef>
        <a:spcAft>
          <a:spcPts val="0"/>
        </a:spcAft>
        <a:buClrTx/>
        <a:buSzTx/>
        <a:buFontTx/>
        <a:buNone/>
        <a:tabLst/>
        <a:defRPr sz="4400" b="0" i="0" u="none" strike="noStrike" cap="none" spc="0" baseline="0">
          <a:solidFill>
            <a:srgbClr val="000000"/>
          </a:solidFill>
          <a:uFillTx/>
          <a:latin typeface="Calibri Light"/>
          <a:ea typeface="Calibri Light"/>
          <a:cs typeface="Calibri Light"/>
          <a:sym typeface="Calibri Light"/>
        </a:defRPr>
      </a:lvl6pPr>
      <a:lvl7pPr marL="0" marR="0" indent="0" algn="l" defTabSz="914400" rtl="0" latinLnBrk="0">
        <a:lnSpc>
          <a:spcPct val="90000"/>
        </a:lnSpc>
        <a:spcBef>
          <a:spcPts val="0"/>
        </a:spcBef>
        <a:spcAft>
          <a:spcPts val="0"/>
        </a:spcAft>
        <a:buClrTx/>
        <a:buSzTx/>
        <a:buFontTx/>
        <a:buNone/>
        <a:tabLst/>
        <a:defRPr sz="4400" b="0" i="0" u="none" strike="noStrike" cap="none" spc="0" baseline="0">
          <a:solidFill>
            <a:srgbClr val="000000"/>
          </a:solidFill>
          <a:uFillTx/>
          <a:latin typeface="Calibri Light"/>
          <a:ea typeface="Calibri Light"/>
          <a:cs typeface="Calibri Light"/>
          <a:sym typeface="Calibri Light"/>
        </a:defRPr>
      </a:lvl7pPr>
      <a:lvl8pPr marL="0" marR="0" indent="0" algn="l" defTabSz="914400" rtl="0" latinLnBrk="0">
        <a:lnSpc>
          <a:spcPct val="90000"/>
        </a:lnSpc>
        <a:spcBef>
          <a:spcPts val="0"/>
        </a:spcBef>
        <a:spcAft>
          <a:spcPts val="0"/>
        </a:spcAft>
        <a:buClrTx/>
        <a:buSzTx/>
        <a:buFontTx/>
        <a:buNone/>
        <a:tabLst/>
        <a:defRPr sz="4400" b="0" i="0" u="none" strike="noStrike" cap="none" spc="0" baseline="0">
          <a:solidFill>
            <a:srgbClr val="000000"/>
          </a:solidFill>
          <a:uFillTx/>
          <a:latin typeface="Calibri Light"/>
          <a:ea typeface="Calibri Light"/>
          <a:cs typeface="Calibri Light"/>
          <a:sym typeface="Calibri Light"/>
        </a:defRPr>
      </a:lvl8pPr>
      <a:lvl9pPr marL="0" marR="0" indent="0" algn="l" defTabSz="914400" rtl="0" latinLnBrk="0">
        <a:lnSpc>
          <a:spcPct val="90000"/>
        </a:lnSpc>
        <a:spcBef>
          <a:spcPts val="0"/>
        </a:spcBef>
        <a:spcAft>
          <a:spcPts val="0"/>
        </a:spcAft>
        <a:buClrTx/>
        <a:buSzTx/>
        <a:buFontTx/>
        <a:buNone/>
        <a:tabLst/>
        <a:defRPr sz="4400" b="0" i="0" u="none" strike="noStrike" cap="none" spc="0" baseline="0">
          <a:solidFill>
            <a:srgbClr val="000000"/>
          </a:solidFill>
          <a:uFillTx/>
          <a:latin typeface="Calibri Light"/>
          <a:ea typeface="Calibri Light"/>
          <a:cs typeface="Calibri Light"/>
          <a:sym typeface="Calibri Light"/>
        </a:defRPr>
      </a:lvl9pPr>
    </p:titleStyle>
    <p:bodyStyle>
      <a:lvl1pPr marL="228600" marR="0" indent="-228600" algn="l" defTabSz="914400" rtl="0" latinLnBrk="0">
        <a:lnSpc>
          <a:spcPct val="90000"/>
        </a:lnSpc>
        <a:spcBef>
          <a:spcPts val="1000"/>
        </a:spcBef>
        <a:spcAft>
          <a:spcPts val="0"/>
        </a:spcAft>
        <a:buClrTx/>
        <a:buSzPct val="100000"/>
        <a:buFont typeface="Arial"/>
        <a:buChar char="•"/>
        <a:tabLst/>
        <a:defRPr sz="2800" b="0" i="0" u="none" strike="noStrike" cap="none" spc="0" baseline="0">
          <a:solidFill>
            <a:srgbClr val="000000"/>
          </a:solidFill>
          <a:uFillTx/>
          <a:latin typeface="+mj-lt"/>
          <a:ea typeface="+mj-ea"/>
          <a:cs typeface="+mj-cs"/>
          <a:sym typeface="Calibri"/>
        </a:defRPr>
      </a:lvl1pPr>
      <a:lvl2pPr marL="723900" marR="0" indent="-266700" algn="l" defTabSz="914400" rtl="0" latinLnBrk="0">
        <a:lnSpc>
          <a:spcPct val="90000"/>
        </a:lnSpc>
        <a:spcBef>
          <a:spcPts val="1000"/>
        </a:spcBef>
        <a:spcAft>
          <a:spcPts val="0"/>
        </a:spcAft>
        <a:buClrTx/>
        <a:buSzPct val="100000"/>
        <a:buFont typeface="Arial"/>
        <a:buChar char="•"/>
        <a:tabLst/>
        <a:defRPr sz="2800" b="0" i="0" u="none" strike="noStrike" cap="none" spc="0" baseline="0">
          <a:solidFill>
            <a:srgbClr val="000000"/>
          </a:solidFill>
          <a:uFillTx/>
          <a:latin typeface="+mj-lt"/>
          <a:ea typeface="+mj-ea"/>
          <a:cs typeface="+mj-cs"/>
          <a:sym typeface="Calibri"/>
        </a:defRPr>
      </a:lvl2pPr>
      <a:lvl3pPr marL="1234438" marR="0" indent="-320038" algn="l" defTabSz="914400" rtl="0" latinLnBrk="0">
        <a:lnSpc>
          <a:spcPct val="90000"/>
        </a:lnSpc>
        <a:spcBef>
          <a:spcPts val="1000"/>
        </a:spcBef>
        <a:spcAft>
          <a:spcPts val="0"/>
        </a:spcAft>
        <a:buClrTx/>
        <a:buSzPct val="100000"/>
        <a:buFont typeface="Arial"/>
        <a:buChar char="•"/>
        <a:tabLst/>
        <a:defRPr sz="2800" b="0" i="0" u="none" strike="noStrike" cap="none" spc="0" baseline="0">
          <a:solidFill>
            <a:srgbClr val="000000"/>
          </a:solidFill>
          <a:uFillTx/>
          <a:latin typeface="+mj-lt"/>
          <a:ea typeface="+mj-ea"/>
          <a:cs typeface="+mj-cs"/>
          <a:sym typeface="Calibri"/>
        </a:defRPr>
      </a:lvl3pPr>
      <a:lvl4pPr marL="1727200" marR="0" indent="-355600" algn="l" defTabSz="914400" rtl="0" latinLnBrk="0">
        <a:lnSpc>
          <a:spcPct val="90000"/>
        </a:lnSpc>
        <a:spcBef>
          <a:spcPts val="1000"/>
        </a:spcBef>
        <a:spcAft>
          <a:spcPts val="0"/>
        </a:spcAft>
        <a:buClrTx/>
        <a:buSzPct val="100000"/>
        <a:buFont typeface="Arial"/>
        <a:buChar char="•"/>
        <a:tabLst/>
        <a:defRPr sz="2800" b="0" i="0" u="none" strike="noStrike" cap="none" spc="0" baseline="0">
          <a:solidFill>
            <a:srgbClr val="000000"/>
          </a:solidFill>
          <a:uFillTx/>
          <a:latin typeface="+mj-lt"/>
          <a:ea typeface="+mj-ea"/>
          <a:cs typeface="+mj-cs"/>
          <a:sym typeface="Calibri"/>
        </a:defRPr>
      </a:lvl4pPr>
      <a:lvl5pPr marL="2184400" marR="0" indent="-355600" algn="l" defTabSz="914400" rtl="0" latinLnBrk="0">
        <a:lnSpc>
          <a:spcPct val="90000"/>
        </a:lnSpc>
        <a:spcBef>
          <a:spcPts val="1000"/>
        </a:spcBef>
        <a:spcAft>
          <a:spcPts val="0"/>
        </a:spcAft>
        <a:buClrTx/>
        <a:buSzPct val="100000"/>
        <a:buFont typeface="Arial"/>
        <a:buChar char="•"/>
        <a:tabLst/>
        <a:defRPr sz="2800" b="0" i="0" u="none" strike="noStrike" cap="none" spc="0" baseline="0">
          <a:solidFill>
            <a:srgbClr val="000000"/>
          </a:solidFill>
          <a:uFillTx/>
          <a:latin typeface="+mj-lt"/>
          <a:ea typeface="+mj-ea"/>
          <a:cs typeface="+mj-cs"/>
          <a:sym typeface="Calibri"/>
        </a:defRPr>
      </a:lvl5pPr>
      <a:lvl6pPr marL="2641600" marR="0" indent="-355600" algn="l" defTabSz="914400" rtl="0" latinLnBrk="0">
        <a:lnSpc>
          <a:spcPct val="90000"/>
        </a:lnSpc>
        <a:spcBef>
          <a:spcPts val="1000"/>
        </a:spcBef>
        <a:spcAft>
          <a:spcPts val="0"/>
        </a:spcAft>
        <a:buClrTx/>
        <a:buSzPct val="100000"/>
        <a:buFont typeface="Arial"/>
        <a:buChar char="•"/>
        <a:tabLst/>
        <a:defRPr sz="2800" b="0" i="0" u="none" strike="noStrike" cap="none" spc="0" baseline="0">
          <a:solidFill>
            <a:srgbClr val="000000"/>
          </a:solidFill>
          <a:uFillTx/>
          <a:latin typeface="+mj-lt"/>
          <a:ea typeface="+mj-ea"/>
          <a:cs typeface="+mj-cs"/>
          <a:sym typeface="Calibri"/>
        </a:defRPr>
      </a:lvl6pPr>
      <a:lvl7pPr marL="3098800" marR="0" indent="-355600" algn="l" defTabSz="914400" rtl="0" latinLnBrk="0">
        <a:lnSpc>
          <a:spcPct val="90000"/>
        </a:lnSpc>
        <a:spcBef>
          <a:spcPts val="1000"/>
        </a:spcBef>
        <a:spcAft>
          <a:spcPts val="0"/>
        </a:spcAft>
        <a:buClrTx/>
        <a:buSzPct val="100000"/>
        <a:buFont typeface="Arial"/>
        <a:buChar char="•"/>
        <a:tabLst/>
        <a:defRPr sz="2800" b="0" i="0" u="none" strike="noStrike" cap="none" spc="0" baseline="0">
          <a:solidFill>
            <a:srgbClr val="000000"/>
          </a:solidFill>
          <a:uFillTx/>
          <a:latin typeface="+mj-lt"/>
          <a:ea typeface="+mj-ea"/>
          <a:cs typeface="+mj-cs"/>
          <a:sym typeface="Calibri"/>
        </a:defRPr>
      </a:lvl7pPr>
      <a:lvl8pPr marL="3556000" marR="0" indent="-355600" algn="l" defTabSz="914400" rtl="0" latinLnBrk="0">
        <a:lnSpc>
          <a:spcPct val="90000"/>
        </a:lnSpc>
        <a:spcBef>
          <a:spcPts val="1000"/>
        </a:spcBef>
        <a:spcAft>
          <a:spcPts val="0"/>
        </a:spcAft>
        <a:buClrTx/>
        <a:buSzPct val="100000"/>
        <a:buFont typeface="Arial"/>
        <a:buChar char="•"/>
        <a:tabLst/>
        <a:defRPr sz="2800" b="0" i="0" u="none" strike="noStrike" cap="none" spc="0" baseline="0">
          <a:solidFill>
            <a:srgbClr val="000000"/>
          </a:solidFill>
          <a:uFillTx/>
          <a:latin typeface="+mj-lt"/>
          <a:ea typeface="+mj-ea"/>
          <a:cs typeface="+mj-cs"/>
          <a:sym typeface="Calibri"/>
        </a:defRPr>
      </a:lvl8pPr>
      <a:lvl9pPr marL="4013200" marR="0" indent="-355600" algn="l" defTabSz="914400" rtl="0" latinLnBrk="0">
        <a:lnSpc>
          <a:spcPct val="90000"/>
        </a:lnSpc>
        <a:spcBef>
          <a:spcPts val="1000"/>
        </a:spcBef>
        <a:spcAft>
          <a:spcPts val="0"/>
        </a:spcAft>
        <a:buClrTx/>
        <a:buSzPct val="100000"/>
        <a:buFont typeface="Arial"/>
        <a:buChar char="•"/>
        <a:tabLst/>
        <a:defRPr sz="2800" b="0" i="0" u="none" strike="noStrike" cap="none" spc="0" baseline="0">
          <a:solidFill>
            <a:srgbClr val="000000"/>
          </a:solidFill>
          <a:uFillTx/>
          <a:latin typeface="+mj-lt"/>
          <a:ea typeface="+mj-ea"/>
          <a:cs typeface="+mj-cs"/>
          <a:sym typeface="Calibri"/>
        </a:defRPr>
      </a:lvl9pPr>
    </p:bodyStyle>
    <p:otherStyle>
      <a:lvl1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1pPr>
      <a:lvl2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2pPr>
      <a:lvl3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3pPr>
      <a:lvl4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4pPr>
      <a:lvl5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5pPr>
      <a:lvl6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6pPr>
      <a:lvl7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7pPr>
      <a:lvl8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8pPr>
      <a:lvl9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video" Target="../media/media1.mp4"/><Relationship Id="rId1" Type="http://schemas.microsoft.com/office/2007/relationships/media" Target="../media/media1.mp4"/><Relationship Id="rId5" Type="http://schemas.openxmlformats.org/officeDocument/2006/relationships/image" Target="../media/image9.png"/><Relationship Id="rId4"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6.xml"/><Relationship Id="rId1" Type="http://schemas.openxmlformats.org/officeDocument/2006/relationships/slideLayout" Target="../slideLayouts/slideLayout6.xml"/><Relationship Id="rId4" Type="http://schemas.openxmlformats.org/officeDocument/2006/relationships/hyperlink" Target="https://samlinger.natmus.dk/fhm/asset/154769" TargetMode="Externa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6.xml"/><Relationship Id="rId1" Type="http://schemas.openxmlformats.org/officeDocument/2006/relationships/video" Target="https://www.youtube.com/embed/5feTmsuj0X4?feature=oembed" TargetMode="External"/><Relationship Id="rId4" Type="http://schemas.openxmlformats.org/officeDocument/2006/relationships/image" Target="../media/image12.jpeg"/></Relationships>
</file>

<file path=ppt/slides/_rels/slide18.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18.xml"/><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2.xml"/><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video" Target="../media/media2.mp4"/><Relationship Id="rId1" Type="http://schemas.microsoft.com/office/2007/relationships/media" Target="../media/media2.mp4"/><Relationship Id="rId5" Type="http://schemas.openxmlformats.org/officeDocument/2006/relationships/image" Target="../media/image15.png"/><Relationship Id="rId4" Type="http://schemas.openxmlformats.org/officeDocument/2006/relationships/notesSlide" Target="../notesSlides/notesSlide24.xml"/></Relationships>
</file>

<file path=ppt/slides/_rels/slide26.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4" name="Image" descr="Image"/>
          <p:cNvPicPr>
            <a:picLocks noChangeAspect="1"/>
          </p:cNvPicPr>
          <p:nvPr/>
        </p:nvPicPr>
        <p:blipFill>
          <a:blip r:embed="rId3"/>
          <a:stretch>
            <a:fillRect/>
          </a:stretch>
        </p:blipFill>
        <p:spPr>
          <a:xfrm>
            <a:off x="-33537" y="-2435075"/>
            <a:ext cx="12259003" cy="9226487"/>
          </a:xfrm>
          <a:prstGeom prst="rect">
            <a:avLst/>
          </a:prstGeom>
          <a:ln w="12700">
            <a:miter lim="400000"/>
          </a:ln>
        </p:spPr>
      </p:pic>
      <p:sp>
        <p:nvSpPr>
          <p:cNvPr id="95" name="Rectangle"/>
          <p:cNvSpPr/>
          <p:nvPr/>
        </p:nvSpPr>
        <p:spPr>
          <a:xfrm>
            <a:off x="-29477" y="-103879"/>
            <a:ext cx="12577110" cy="7014582"/>
          </a:xfrm>
          <a:prstGeom prst="rect">
            <a:avLst/>
          </a:prstGeom>
          <a:solidFill>
            <a:srgbClr val="000000">
              <a:alpha val="42008"/>
            </a:srgbClr>
          </a:solidFill>
          <a:ln w="12700">
            <a:miter lim="400000"/>
          </a:ln>
        </p:spPr>
        <p:txBody>
          <a:bodyPr lIns="45718" tIns="45718" rIns="45718" bIns="45718" anchor="ctr"/>
          <a:lstStyle/>
          <a:p>
            <a:pPr>
              <a:defRPr>
                <a:latin typeface="+mj-lt"/>
                <a:ea typeface="+mj-ea"/>
                <a:cs typeface="+mj-cs"/>
                <a:sym typeface="Calibri"/>
              </a:defRPr>
            </a:pPr>
            <a:endParaRPr/>
          </a:p>
        </p:txBody>
      </p:sp>
      <p:sp>
        <p:nvSpPr>
          <p:cNvPr id="96" name="Title of  Slide Deck  Can Go Here"/>
          <p:cNvSpPr txBox="1"/>
          <p:nvPr/>
        </p:nvSpPr>
        <p:spPr>
          <a:xfrm>
            <a:off x="587517" y="3513531"/>
            <a:ext cx="5288409" cy="273279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nSpc>
                <a:spcPct val="80000"/>
              </a:lnSpc>
              <a:defRPr sz="7100">
                <a:solidFill>
                  <a:srgbClr val="FFFFFF"/>
                </a:solidFill>
                <a:latin typeface="Eksell Display Small"/>
                <a:ea typeface="Eksell Display Small"/>
                <a:cs typeface="Eksell Display Small"/>
                <a:sym typeface="Eksell Display Small"/>
              </a:defRPr>
            </a:pPr>
            <a:r>
              <a:rPr lang="en-US" dirty="0"/>
              <a:t>Courage to Act: Rescue in Denmark </a:t>
            </a:r>
            <a:endParaRPr dirty="0"/>
          </a:p>
        </p:txBody>
      </p:sp>
      <p:pic>
        <p:nvPicPr>
          <p:cNvPr id="97" name="MJH-Circle-icon_Logo-rgb_KO.ai" descr="MJH-Circle-icon_Logo-rgb_KO.ai"/>
          <p:cNvPicPr>
            <a:picLocks noChangeAspect="1"/>
          </p:cNvPicPr>
          <p:nvPr/>
        </p:nvPicPr>
        <p:blipFill>
          <a:blip r:embed="rId4"/>
          <a:stretch>
            <a:fillRect/>
          </a:stretch>
        </p:blipFill>
        <p:spPr>
          <a:xfrm>
            <a:off x="850426" y="471426"/>
            <a:ext cx="2738659" cy="666451"/>
          </a:xfrm>
          <a:prstGeom prst="rect">
            <a:avLst/>
          </a:prstGeom>
          <a:ln w="12700">
            <a:miter lim="400000"/>
          </a:ln>
        </p:spPr>
      </p:pic>
    </p:spTree>
  </p:cSld>
  <p:clrMapOvr>
    <a:masterClrMapping/>
  </p:clrMapOvr>
  <p:transition spd="med"/>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9" name="Picture 13" descr="Picture 13"/>
          <p:cNvPicPr>
            <a:picLocks noChangeAspect="1"/>
          </p:cNvPicPr>
          <p:nvPr/>
        </p:nvPicPr>
        <p:blipFill>
          <a:blip r:embed="rId3"/>
          <a:stretch>
            <a:fillRect/>
          </a:stretch>
        </p:blipFill>
        <p:spPr>
          <a:xfrm>
            <a:off x="-933809" y="-795143"/>
            <a:ext cx="14567618" cy="8194286"/>
          </a:xfrm>
          <a:prstGeom prst="rect">
            <a:avLst/>
          </a:prstGeom>
          <a:ln w="12700">
            <a:miter lim="400000"/>
          </a:ln>
        </p:spPr>
      </p:pic>
      <p:sp>
        <p:nvSpPr>
          <p:cNvPr id="100" name="Title 1"/>
          <p:cNvSpPr txBox="1">
            <a:spLocks noGrp="1"/>
          </p:cNvSpPr>
          <p:nvPr>
            <p:ph type="title"/>
          </p:nvPr>
        </p:nvSpPr>
        <p:spPr>
          <a:xfrm>
            <a:off x="3690100" y="754093"/>
            <a:ext cx="8135121" cy="1123869"/>
          </a:xfrm>
          <a:prstGeom prst="rect">
            <a:avLst/>
          </a:prstGeom>
        </p:spPr>
        <p:txBody>
          <a:bodyPr>
            <a:normAutofit/>
          </a:bodyPr>
          <a:lstStyle>
            <a:lvl1pPr>
              <a:defRPr sz="3500">
                <a:solidFill>
                  <a:srgbClr val="FFFFFF"/>
                </a:solidFill>
                <a:latin typeface="Eksell Display Small"/>
                <a:ea typeface="Eksell Display Small"/>
                <a:cs typeface="Eksell Display Small"/>
                <a:sym typeface="Eksell Display Small"/>
              </a:defRPr>
            </a:lvl1pPr>
          </a:lstStyle>
          <a:p>
            <a:r>
              <a:rPr lang="en-US" dirty="0"/>
              <a:t>Maintaining Dignity and Safety in Denmark</a:t>
            </a:r>
            <a:endParaRPr dirty="0"/>
          </a:p>
        </p:txBody>
      </p:sp>
      <p:sp>
        <p:nvSpPr>
          <p:cNvPr id="101" name="Content Placeholder 2"/>
          <p:cNvSpPr txBox="1">
            <a:spLocks noGrp="1"/>
          </p:cNvSpPr>
          <p:nvPr>
            <p:ph type="body" sz="quarter" idx="1"/>
          </p:nvPr>
        </p:nvSpPr>
        <p:spPr>
          <a:xfrm>
            <a:off x="1194553" y="1877962"/>
            <a:ext cx="9337376" cy="4524288"/>
          </a:xfrm>
          <a:prstGeom prst="rect">
            <a:avLst/>
          </a:prstGeom>
        </p:spPr>
        <p:txBody>
          <a:bodyPr>
            <a:normAutofit/>
          </a:bodyPr>
          <a:lstStyle/>
          <a:p>
            <a:pPr marL="0" indent="0">
              <a:lnSpc>
                <a:spcPct val="150000"/>
              </a:lnSpc>
              <a:spcBef>
                <a:spcPts val="0"/>
              </a:spcBef>
              <a:buSzTx/>
              <a:buNone/>
              <a:defRPr sz="1600">
                <a:latin typeface="Roboto"/>
                <a:ea typeface="Roboto"/>
                <a:cs typeface="Roboto"/>
                <a:sym typeface="Roboto"/>
              </a:defRPr>
            </a:pPr>
            <a:r>
              <a:rPr lang="en-US" sz="1800" dirty="0"/>
              <a:t>Jews in many Nazi-occupied countries were forced to wear yellow badges shaped like </a:t>
            </a:r>
            <a:br>
              <a:rPr lang="en-US" sz="1800" dirty="0"/>
            </a:br>
            <a:r>
              <a:rPr lang="en-US" sz="1800" dirty="0"/>
              <a:t>the Star of David. The badges identified them as Jews and made them targets for discrimination and persecution. Jews in Denmark were not forced to wear yellow stars because the Danish government did not agree to it, even though Germany wanted them to. This meant Jewish people in Denmark would not be singled out as “other” in this way. </a:t>
            </a:r>
            <a:br>
              <a:rPr lang="en-US" sz="1800" dirty="0"/>
            </a:br>
            <a:r>
              <a:rPr lang="en-US" sz="1800" dirty="0"/>
              <a:t>This is one way the Danish government helped Jewish people maintain their dignity and safety. </a:t>
            </a:r>
          </a:p>
        </p:txBody>
      </p:sp>
    </p:spTree>
    <p:extLst>
      <p:ext uri="{BB962C8B-B14F-4D97-AF65-F5344CB8AC3E}">
        <p14:creationId xmlns:p14="http://schemas.microsoft.com/office/powerpoint/2010/main" val="2913271443"/>
      </p:ext>
    </p:extLst>
  </p:cSld>
  <p:clrMapOvr>
    <a:masterClrMapping/>
  </p:clrMapOvr>
  <p:transition spd="med"/>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 name="TextBox 1"/>
          <p:cNvSpPr txBox="1"/>
          <p:nvPr/>
        </p:nvSpPr>
        <p:spPr>
          <a:xfrm>
            <a:off x="5555226" y="1887680"/>
            <a:ext cx="6398649" cy="470487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0" tIns="0" rIns="0" bIns="0">
            <a:spAutoFit/>
          </a:bodyPr>
          <a:lstStyle/>
          <a:p>
            <a:pPr>
              <a:lnSpc>
                <a:spcPct val="120000"/>
              </a:lnSpc>
              <a:defRPr sz="1400">
                <a:latin typeface="Roboto"/>
                <a:ea typeface="Roboto"/>
                <a:cs typeface="Roboto"/>
                <a:sym typeface="Roboto"/>
              </a:defRPr>
            </a:pPr>
            <a:r>
              <a:rPr lang="en-US" sz="1600" dirty="0"/>
              <a:t>In October 1943, a large number of different types of boats made hundreds of rescue trips across the Øresund Sound to Sweden.​</a:t>
            </a:r>
          </a:p>
          <a:p>
            <a:pPr>
              <a:lnSpc>
                <a:spcPct val="120000"/>
              </a:lnSpc>
              <a:defRPr sz="1400">
                <a:latin typeface="Roboto"/>
                <a:ea typeface="Roboto"/>
                <a:cs typeface="Roboto"/>
                <a:sym typeface="Roboto"/>
              </a:defRPr>
            </a:pPr>
            <a:r>
              <a:rPr lang="en-US" sz="1600" dirty="0"/>
              <a:t> ​</a:t>
            </a:r>
          </a:p>
          <a:p>
            <a:pPr>
              <a:lnSpc>
                <a:spcPct val="120000"/>
              </a:lnSpc>
              <a:defRPr sz="1400">
                <a:latin typeface="Roboto"/>
                <a:ea typeface="Roboto"/>
                <a:cs typeface="Roboto"/>
                <a:sym typeface="Roboto"/>
              </a:defRPr>
            </a:pPr>
            <a:r>
              <a:rPr lang="en-US" sz="1600" dirty="0"/>
              <a:t>Gerda III was one of those boats. ​</a:t>
            </a:r>
          </a:p>
          <a:p>
            <a:pPr>
              <a:lnSpc>
                <a:spcPct val="120000"/>
              </a:lnSpc>
              <a:defRPr sz="1400">
                <a:latin typeface="Roboto"/>
                <a:ea typeface="Roboto"/>
                <a:cs typeface="Roboto"/>
                <a:sym typeface="Roboto"/>
              </a:defRPr>
            </a:pPr>
            <a:r>
              <a:rPr lang="en-US" sz="1600" dirty="0"/>
              <a:t> ​</a:t>
            </a:r>
          </a:p>
          <a:p>
            <a:pPr>
              <a:lnSpc>
                <a:spcPct val="120000"/>
              </a:lnSpc>
              <a:defRPr sz="1400">
                <a:latin typeface="Roboto"/>
                <a:ea typeface="Roboto"/>
                <a:cs typeface="Roboto"/>
                <a:sym typeface="Roboto"/>
              </a:defRPr>
            </a:pPr>
            <a:r>
              <a:rPr lang="en-US" sz="1600" dirty="0"/>
              <a:t>Led by Henny Sinding Sundø and a four-person crew, the boat secretly ferried more than 300 Jews to safety in Sweden in October 1943, as well as over 300 Danish resistance fighters and Allied pilots downed in Nazi territory. ​</a:t>
            </a:r>
          </a:p>
          <a:p>
            <a:pPr>
              <a:lnSpc>
                <a:spcPct val="120000"/>
              </a:lnSpc>
              <a:defRPr sz="1400">
                <a:latin typeface="Roboto"/>
                <a:ea typeface="Roboto"/>
                <a:cs typeface="Roboto"/>
                <a:sym typeface="Roboto"/>
              </a:defRPr>
            </a:pPr>
            <a:r>
              <a:rPr lang="en-US" sz="1600" dirty="0"/>
              <a:t> ​</a:t>
            </a:r>
          </a:p>
          <a:p>
            <a:pPr>
              <a:lnSpc>
                <a:spcPct val="120000"/>
              </a:lnSpc>
              <a:defRPr sz="1400">
                <a:latin typeface="Roboto"/>
                <a:ea typeface="Roboto"/>
                <a:cs typeface="Roboto"/>
                <a:sym typeface="Roboto"/>
              </a:defRPr>
            </a:pPr>
            <a:r>
              <a:rPr lang="en-US" sz="1600" dirty="0"/>
              <a:t>This was one of many acts of resistance by the Danish people against the Nazis. ​</a:t>
            </a:r>
          </a:p>
          <a:p>
            <a:pPr>
              <a:lnSpc>
                <a:spcPct val="120000"/>
              </a:lnSpc>
              <a:defRPr sz="1400">
                <a:latin typeface="Roboto"/>
                <a:ea typeface="Roboto"/>
                <a:cs typeface="Roboto"/>
                <a:sym typeface="Roboto"/>
              </a:defRPr>
            </a:pPr>
            <a:r>
              <a:rPr lang="en-US" sz="1600" dirty="0"/>
              <a:t> ​</a:t>
            </a:r>
          </a:p>
          <a:p>
            <a:pPr>
              <a:lnSpc>
                <a:spcPct val="120000"/>
              </a:lnSpc>
              <a:defRPr sz="1400">
                <a:latin typeface="Roboto"/>
                <a:ea typeface="Roboto"/>
                <a:cs typeface="Roboto"/>
                <a:sym typeface="Roboto"/>
              </a:defRPr>
            </a:pPr>
            <a:r>
              <a:rPr lang="en-US" sz="1600" dirty="0"/>
              <a:t>Gerda III was donated to the Museum of Jewish Heritage by the Government of Denmark in 1989. The boat is docked at the Mystic Seaport Museum in Connecticut. </a:t>
            </a:r>
          </a:p>
        </p:txBody>
      </p:sp>
      <p:sp>
        <p:nvSpPr>
          <p:cNvPr id="117" name="TextBox 5"/>
          <p:cNvSpPr txBox="1"/>
          <p:nvPr/>
        </p:nvSpPr>
        <p:spPr>
          <a:xfrm>
            <a:off x="381708" y="6304002"/>
            <a:ext cx="4087026" cy="18466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0" tIns="0" rIns="0" bIns="0">
            <a:spAutoFit/>
          </a:bodyPr>
          <a:lstStyle/>
          <a:p>
            <a:pPr>
              <a:defRPr sz="1200">
                <a:latin typeface="+mj-lt"/>
                <a:ea typeface="+mj-ea"/>
                <a:cs typeface="+mj-cs"/>
                <a:sym typeface="Calibri"/>
              </a:defRPr>
            </a:pPr>
            <a:r>
              <a:rPr lang="en-US" dirty="0"/>
              <a:t>Sveta </a:t>
            </a:r>
            <a:r>
              <a:rPr lang="en-US" dirty="0" err="1"/>
              <a:t>Dorosheva’s</a:t>
            </a:r>
            <a:r>
              <a:rPr lang="en-US" dirty="0"/>
              <a:t> drawing of Henny Sinding Sundø</a:t>
            </a:r>
          </a:p>
        </p:txBody>
      </p:sp>
      <p:sp>
        <p:nvSpPr>
          <p:cNvPr id="5" name="Title 1">
            <a:extLst>
              <a:ext uri="{FF2B5EF4-FFF2-40B4-BE49-F238E27FC236}">
                <a16:creationId xmlns:a16="http://schemas.microsoft.com/office/drawing/2014/main" id="{6B64D73B-A89C-054F-CE9B-CF0D454126B3}"/>
              </a:ext>
            </a:extLst>
          </p:cNvPr>
          <p:cNvSpPr txBox="1">
            <a:spLocks/>
          </p:cNvSpPr>
          <p:nvPr/>
        </p:nvSpPr>
        <p:spPr>
          <a:xfrm>
            <a:off x="5643716" y="378227"/>
            <a:ext cx="7573845" cy="1264680"/>
          </a:xfrm>
          <a:prstGeom prst="rect">
            <a:avLst/>
          </a:prstGeom>
        </p:spPr>
        <p:txBody>
          <a:bodyPr lIns="0" tIns="0" rIns="0" bIns="0"/>
          <a:lstStyle>
            <a:lvl1pPr marL="0" marR="0" indent="0" algn="l" defTabSz="914400" rtl="0" latinLnBrk="0">
              <a:lnSpc>
                <a:spcPct val="90000"/>
              </a:lnSpc>
              <a:spcBef>
                <a:spcPts val="0"/>
              </a:spcBef>
              <a:spcAft>
                <a:spcPts val="0"/>
              </a:spcAft>
              <a:buClrTx/>
              <a:buSzTx/>
              <a:buFontTx/>
              <a:buNone/>
              <a:tabLst/>
              <a:defRPr sz="4400" b="0" i="0" u="none" strike="noStrike" cap="none" spc="0" baseline="0">
                <a:solidFill>
                  <a:srgbClr val="000000"/>
                </a:solidFill>
                <a:uFillTx/>
                <a:latin typeface="Calibri Light"/>
                <a:ea typeface="Calibri Light"/>
                <a:cs typeface="Calibri Light"/>
                <a:sym typeface="Calibri Light"/>
              </a:defRPr>
            </a:lvl1pPr>
            <a:lvl2pPr marL="0" marR="0" indent="0" algn="l" defTabSz="914400" rtl="0" latinLnBrk="0">
              <a:lnSpc>
                <a:spcPct val="90000"/>
              </a:lnSpc>
              <a:spcBef>
                <a:spcPts val="0"/>
              </a:spcBef>
              <a:spcAft>
                <a:spcPts val="0"/>
              </a:spcAft>
              <a:buClrTx/>
              <a:buSzTx/>
              <a:buFontTx/>
              <a:buNone/>
              <a:tabLst/>
              <a:defRPr sz="4400" b="0" i="0" u="none" strike="noStrike" cap="none" spc="0" baseline="0">
                <a:solidFill>
                  <a:srgbClr val="000000"/>
                </a:solidFill>
                <a:uFillTx/>
                <a:latin typeface="Calibri Light"/>
                <a:ea typeface="Calibri Light"/>
                <a:cs typeface="Calibri Light"/>
                <a:sym typeface="Calibri Light"/>
              </a:defRPr>
            </a:lvl2pPr>
            <a:lvl3pPr marL="0" marR="0" indent="0" algn="l" defTabSz="914400" rtl="0" latinLnBrk="0">
              <a:lnSpc>
                <a:spcPct val="90000"/>
              </a:lnSpc>
              <a:spcBef>
                <a:spcPts val="0"/>
              </a:spcBef>
              <a:spcAft>
                <a:spcPts val="0"/>
              </a:spcAft>
              <a:buClrTx/>
              <a:buSzTx/>
              <a:buFontTx/>
              <a:buNone/>
              <a:tabLst/>
              <a:defRPr sz="4400" b="0" i="0" u="none" strike="noStrike" cap="none" spc="0" baseline="0">
                <a:solidFill>
                  <a:srgbClr val="000000"/>
                </a:solidFill>
                <a:uFillTx/>
                <a:latin typeface="Calibri Light"/>
                <a:ea typeface="Calibri Light"/>
                <a:cs typeface="Calibri Light"/>
                <a:sym typeface="Calibri Light"/>
              </a:defRPr>
            </a:lvl3pPr>
            <a:lvl4pPr marL="0" marR="0" indent="0" algn="l" defTabSz="914400" rtl="0" latinLnBrk="0">
              <a:lnSpc>
                <a:spcPct val="90000"/>
              </a:lnSpc>
              <a:spcBef>
                <a:spcPts val="0"/>
              </a:spcBef>
              <a:spcAft>
                <a:spcPts val="0"/>
              </a:spcAft>
              <a:buClrTx/>
              <a:buSzTx/>
              <a:buFontTx/>
              <a:buNone/>
              <a:tabLst/>
              <a:defRPr sz="4400" b="0" i="0" u="none" strike="noStrike" cap="none" spc="0" baseline="0">
                <a:solidFill>
                  <a:srgbClr val="000000"/>
                </a:solidFill>
                <a:uFillTx/>
                <a:latin typeface="Calibri Light"/>
                <a:ea typeface="Calibri Light"/>
                <a:cs typeface="Calibri Light"/>
                <a:sym typeface="Calibri Light"/>
              </a:defRPr>
            </a:lvl4pPr>
            <a:lvl5pPr marL="0" marR="0" indent="0" algn="l" defTabSz="914400" rtl="0" latinLnBrk="0">
              <a:lnSpc>
                <a:spcPct val="90000"/>
              </a:lnSpc>
              <a:spcBef>
                <a:spcPts val="0"/>
              </a:spcBef>
              <a:spcAft>
                <a:spcPts val="0"/>
              </a:spcAft>
              <a:buClrTx/>
              <a:buSzTx/>
              <a:buFontTx/>
              <a:buNone/>
              <a:tabLst/>
              <a:defRPr sz="4400" b="0" i="0" u="none" strike="noStrike" cap="none" spc="0" baseline="0">
                <a:solidFill>
                  <a:srgbClr val="000000"/>
                </a:solidFill>
                <a:uFillTx/>
                <a:latin typeface="Calibri Light"/>
                <a:ea typeface="Calibri Light"/>
                <a:cs typeface="Calibri Light"/>
                <a:sym typeface="Calibri Light"/>
              </a:defRPr>
            </a:lvl5pPr>
            <a:lvl6pPr marL="0" marR="0" indent="0" algn="l" defTabSz="914400" rtl="0" latinLnBrk="0">
              <a:lnSpc>
                <a:spcPct val="90000"/>
              </a:lnSpc>
              <a:spcBef>
                <a:spcPts val="0"/>
              </a:spcBef>
              <a:spcAft>
                <a:spcPts val="0"/>
              </a:spcAft>
              <a:buClrTx/>
              <a:buSzTx/>
              <a:buFontTx/>
              <a:buNone/>
              <a:tabLst/>
              <a:defRPr sz="4400" b="0" i="0" u="none" strike="noStrike" cap="none" spc="0" baseline="0">
                <a:solidFill>
                  <a:srgbClr val="000000"/>
                </a:solidFill>
                <a:uFillTx/>
                <a:latin typeface="Calibri Light"/>
                <a:ea typeface="Calibri Light"/>
                <a:cs typeface="Calibri Light"/>
                <a:sym typeface="Calibri Light"/>
              </a:defRPr>
            </a:lvl6pPr>
            <a:lvl7pPr marL="0" marR="0" indent="0" algn="l" defTabSz="914400" rtl="0" latinLnBrk="0">
              <a:lnSpc>
                <a:spcPct val="90000"/>
              </a:lnSpc>
              <a:spcBef>
                <a:spcPts val="0"/>
              </a:spcBef>
              <a:spcAft>
                <a:spcPts val="0"/>
              </a:spcAft>
              <a:buClrTx/>
              <a:buSzTx/>
              <a:buFontTx/>
              <a:buNone/>
              <a:tabLst/>
              <a:defRPr sz="4400" b="0" i="0" u="none" strike="noStrike" cap="none" spc="0" baseline="0">
                <a:solidFill>
                  <a:srgbClr val="000000"/>
                </a:solidFill>
                <a:uFillTx/>
                <a:latin typeface="Calibri Light"/>
                <a:ea typeface="Calibri Light"/>
                <a:cs typeface="Calibri Light"/>
                <a:sym typeface="Calibri Light"/>
              </a:defRPr>
            </a:lvl7pPr>
            <a:lvl8pPr marL="0" marR="0" indent="0" algn="l" defTabSz="914400" rtl="0" latinLnBrk="0">
              <a:lnSpc>
                <a:spcPct val="90000"/>
              </a:lnSpc>
              <a:spcBef>
                <a:spcPts val="0"/>
              </a:spcBef>
              <a:spcAft>
                <a:spcPts val="0"/>
              </a:spcAft>
              <a:buClrTx/>
              <a:buSzTx/>
              <a:buFontTx/>
              <a:buNone/>
              <a:tabLst/>
              <a:defRPr sz="4400" b="0" i="0" u="none" strike="noStrike" cap="none" spc="0" baseline="0">
                <a:solidFill>
                  <a:srgbClr val="000000"/>
                </a:solidFill>
                <a:uFillTx/>
                <a:latin typeface="Calibri Light"/>
                <a:ea typeface="Calibri Light"/>
                <a:cs typeface="Calibri Light"/>
                <a:sym typeface="Calibri Light"/>
              </a:defRPr>
            </a:lvl8pPr>
            <a:lvl9pPr marL="0" marR="0" indent="0" algn="l" defTabSz="914400" rtl="0" latinLnBrk="0">
              <a:lnSpc>
                <a:spcPct val="90000"/>
              </a:lnSpc>
              <a:spcBef>
                <a:spcPts val="0"/>
              </a:spcBef>
              <a:spcAft>
                <a:spcPts val="0"/>
              </a:spcAft>
              <a:buClrTx/>
              <a:buSzTx/>
              <a:buFontTx/>
              <a:buNone/>
              <a:tabLst/>
              <a:defRPr sz="4400" b="0" i="0" u="none" strike="noStrike" cap="none" spc="0" baseline="0">
                <a:solidFill>
                  <a:srgbClr val="000000"/>
                </a:solidFill>
                <a:uFillTx/>
                <a:latin typeface="Calibri Light"/>
                <a:ea typeface="Calibri Light"/>
                <a:cs typeface="Calibri Light"/>
                <a:sym typeface="Calibri Light"/>
              </a:defRPr>
            </a:lvl9pPr>
          </a:lstStyle>
          <a:p>
            <a:pPr hangingPunct="1">
              <a:lnSpc>
                <a:spcPct val="100000"/>
              </a:lnSpc>
              <a:defRPr sz="2000">
                <a:latin typeface="Eksell Display Small"/>
                <a:ea typeface="Eksell Display Small"/>
                <a:cs typeface="Eksell Display Small"/>
                <a:sym typeface="Eksell Display Small"/>
              </a:defRPr>
            </a:pPr>
            <a:r>
              <a:rPr lang="en-US" sz="4000" dirty="0">
                <a:latin typeface="Eksell Display Small"/>
                <a:ea typeface="Eksell Display Small"/>
                <a:cs typeface="Eksell Display Small"/>
                <a:sym typeface="Eksell Display Small"/>
              </a:rPr>
              <a:t>Escape and Rescue – </a:t>
            </a:r>
            <a:br>
              <a:rPr lang="en-US" sz="4000" dirty="0">
                <a:latin typeface="Eksell Display Small"/>
                <a:ea typeface="Eksell Display Small"/>
                <a:cs typeface="Eksell Display Small"/>
                <a:sym typeface="Eksell Display Small"/>
              </a:rPr>
            </a:br>
            <a:r>
              <a:rPr lang="en-US" sz="4000" dirty="0">
                <a:latin typeface="Eksell Display Small"/>
                <a:ea typeface="Eksell Display Small"/>
                <a:cs typeface="Eksell Display Small"/>
                <a:sym typeface="Eksell Display Small"/>
              </a:rPr>
              <a:t>Gerda III</a:t>
            </a:r>
          </a:p>
        </p:txBody>
      </p:sp>
      <p:pic>
        <p:nvPicPr>
          <p:cNvPr id="3" name="Picture 2" descr="A person holding a steering wheel&#10;&#10;Description automatically generated">
            <a:extLst>
              <a:ext uri="{FF2B5EF4-FFF2-40B4-BE49-F238E27FC236}">
                <a16:creationId xmlns:a16="http://schemas.microsoft.com/office/drawing/2014/main" id="{2834FB9F-F215-B396-03B0-E0EA723C319E}"/>
              </a:ext>
            </a:extLst>
          </p:cNvPr>
          <p:cNvPicPr>
            <a:picLocks noChangeAspect="1"/>
          </p:cNvPicPr>
          <p:nvPr/>
        </p:nvPicPr>
        <p:blipFill>
          <a:blip r:embed="rId3"/>
          <a:stretch>
            <a:fillRect/>
          </a:stretch>
        </p:blipFill>
        <p:spPr>
          <a:xfrm>
            <a:off x="381708" y="302978"/>
            <a:ext cx="4771277" cy="5871513"/>
          </a:xfrm>
          <a:prstGeom prst="rect">
            <a:avLst/>
          </a:prstGeom>
          <a:ln w="123825">
            <a:solidFill>
              <a:srgbClr val="A7B9BF"/>
            </a:solidFill>
          </a:ln>
        </p:spPr>
      </p:pic>
    </p:spTree>
    <p:extLst>
      <p:ext uri="{BB962C8B-B14F-4D97-AF65-F5344CB8AC3E}">
        <p14:creationId xmlns:p14="http://schemas.microsoft.com/office/powerpoint/2010/main" val="1322218749"/>
      </p:ext>
    </p:extLst>
  </p:cSld>
  <p:clrMapOvr>
    <a:masterClrMapping/>
  </p:clrMapOvr>
  <p:transition spd="med"/>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A Ship of Salvation- Gerda III at Mystic Seaport">
            <a:hlinkClick r:id="" action="ppaction://media"/>
            <a:extLst>
              <a:ext uri="{FF2B5EF4-FFF2-40B4-BE49-F238E27FC236}">
                <a16:creationId xmlns:a16="http://schemas.microsoft.com/office/drawing/2014/main" id="{C96AF021-E711-D4C2-431C-17303FB77546}"/>
              </a:ext>
            </a:extLst>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0" y="0"/>
            <a:ext cx="12192000" cy="6858000"/>
          </a:xfrm>
          <a:prstGeom prst="rect">
            <a:avLst/>
          </a:prstGeom>
        </p:spPr>
      </p:pic>
    </p:spTree>
    <p:extLst>
      <p:ext uri="{BB962C8B-B14F-4D97-AF65-F5344CB8AC3E}">
        <p14:creationId xmlns:p14="http://schemas.microsoft.com/office/powerpoint/2010/main" val="884619668"/>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91657"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 name="TextBox 1"/>
          <p:cNvSpPr txBox="1"/>
          <p:nvPr/>
        </p:nvSpPr>
        <p:spPr>
          <a:xfrm>
            <a:off x="6096000" y="1887680"/>
            <a:ext cx="5857875" cy="430143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0" tIns="0" rIns="0" bIns="0">
            <a:spAutoFit/>
          </a:bodyPr>
          <a:lstStyle/>
          <a:p>
            <a:pPr>
              <a:lnSpc>
                <a:spcPct val="120000"/>
              </a:lnSpc>
              <a:defRPr sz="1400">
                <a:latin typeface="Roboto"/>
                <a:ea typeface="Roboto"/>
                <a:cs typeface="Roboto"/>
                <a:sym typeface="Roboto"/>
              </a:defRPr>
            </a:pPr>
            <a:r>
              <a:rPr lang="en-US" sz="1600" dirty="0"/>
              <a:t>In August 1943, the tension between </a:t>
            </a:r>
            <a:br>
              <a:rPr lang="en-US" sz="1600" dirty="0"/>
            </a:br>
            <a:r>
              <a:rPr lang="en-US" sz="1600" dirty="0"/>
              <a:t>Danish people and Nazi leaders burst into open battle. Resistance groups spread helpful information via underground newspapers </a:t>
            </a:r>
            <a:br>
              <a:rPr lang="en-US" sz="1600" dirty="0"/>
            </a:br>
            <a:r>
              <a:rPr lang="en-US" sz="1600" dirty="0"/>
              <a:t>and Danes gathered in the streets </a:t>
            </a:r>
            <a:br>
              <a:rPr lang="en-US" sz="1600" dirty="0"/>
            </a:br>
            <a:r>
              <a:rPr lang="en-US" sz="1600" dirty="0"/>
              <a:t>to protest the Nazi occupation.</a:t>
            </a:r>
          </a:p>
          <a:p>
            <a:pPr>
              <a:lnSpc>
                <a:spcPct val="120000"/>
              </a:lnSpc>
              <a:defRPr sz="1400">
                <a:latin typeface="Roboto"/>
                <a:ea typeface="Roboto"/>
                <a:cs typeface="Roboto"/>
                <a:sym typeface="Roboto"/>
              </a:defRPr>
            </a:pPr>
            <a:endParaRPr lang="en-US" sz="1600" dirty="0"/>
          </a:p>
          <a:p>
            <a:pPr>
              <a:lnSpc>
                <a:spcPct val="120000"/>
              </a:lnSpc>
              <a:defRPr sz="1400">
                <a:latin typeface="Roboto"/>
                <a:ea typeface="Roboto"/>
                <a:cs typeface="Roboto"/>
                <a:sym typeface="Roboto"/>
              </a:defRPr>
            </a:pPr>
            <a:r>
              <a:rPr lang="en-US" sz="1600" dirty="0"/>
              <a:t>The Nazis ordered Danish leaders to </a:t>
            </a:r>
            <a:br>
              <a:rPr lang="en-US" sz="1600" dirty="0"/>
            </a:br>
            <a:r>
              <a:rPr lang="en-US" sz="1600" dirty="0"/>
              <a:t>punish the people who were fighting back. When Danish leaders refused, German forces seized full control of the country. </a:t>
            </a:r>
          </a:p>
          <a:p>
            <a:pPr>
              <a:lnSpc>
                <a:spcPct val="120000"/>
              </a:lnSpc>
              <a:defRPr sz="1400">
                <a:latin typeface="Roboto"/>
                <a:ea typeface="Roboto"/>
                <a:cs typeface="Roboto"/>
                <a:sym typeface="Roboto"/>
              </a:defRPr>
            </a:pPr>
            <a:endParaRPr lang="en-US" sz="1600" dirty="0"/>
          </a:p>
          <a:p>
            <a:pPr>
              <a:lnSpc>
                <a:spcPct val="120000"/>
              </a:lnSpc>
              <a:defRPr sz="1400">
                <a:latin typeface="Roboto"/>
                <a:ea typeface="Roboto"/>
                <a:cs typeface="Roboto"/>
                <a:sym typeface="Roboto"/>
              </a:defRPr>
            </a:pPr>
            <a:endParaRPr lang="en-US" sz="1600" dirty="0"/>
          </a:p>
          <a:p>
            <a:pPr>
              <a:lnSpc>
                <a:spcPct val="120000"/>
              </a:lnSpc>
              <a:defRPr sz="1400">
                <a:latin typeface="Roboto"/>
                <a:ea typeface="Roboto"/>
                <a:cs typeface="Roboto"/>
                <a:sym typeface="Roboto"/>
              </a:defRPr>
            </a:pPr>
            <a:r>
              <a:rPr lang="en-US" sz="1400" dirty="0"/>
              <a:t>From October 1943 THE RESCUE OF THE DANISH JEWS FROM ANNIHILATION, Royal Danish Ministry of Foreign Affairs and The Museum of Danish Resistance 1940-1945</a:t>
            </a:r>
          </a:p>
        </p:txBody>
      </p:sp>
      <p:sp>
        <p:nvSpPr>
          <p:cNvPr id="117" name="TextBox 5"/>
          <p:cNvSpPr txBox="1"/>
          <p:nvPr/>
        </p:nvSpPr>
        <p:spPr>
          <a:xfrm>
            <a:off x="381708" y="4561423"/>
            <a:ext cx="4396769" cy="110799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0" tIns="0" rIns="0" bIns="0">
            <a:spAutoFit/>
          </a:bodyPr>
          <a:lstStyle/>
          <a:p>
            <a:pPr>
              <a:defRPr sz="1200">
                <a:latin typeface="+mj-lt"/>
                <a:ea typeface="+mj-ea"/>
                <a:cs typeface="+mj-cs"/>
                <a:sym typeface="Calibri"/>
              </a:defRPr>
            </a:pPr>
            <a:r>
              <a:rPr lang="en-US" sz="1600" dirty="0"/>
              <a:t>In this photo from August 1943 we see train cars derailed by Danes protesting against Nazi occupation.</a:t>
            </a:r>
          </a:p>
          <a:p>
            <a:pPr>
              <a:defRPr sz="1200">
                <a:latin typeface="+mj-lt"/>
                <a:ea typeface="+mj-ea"/>
                <a:cs typeface="+mj-cs"/>
                <a:sym typeface="Calibri"/>
              </a:defRPr>
            </a:pPr>
            <a:br>
              <a:rPr lang="en-US" dirty="0"/>
            </a:br>
            <a:endParaRPr lang="en-US" dirty="0"/>
          </a:p>
        </p:txBody>
      </p:sp>
      <p:sp>
        <p:nvSpPr>
          <p:cNvPr id="5" name="Title 1">
            <a:extLst>
              <a:ext uri="{FF2B5EF4-FFF2-40B4-BE49-F238E27FC236}">
                <a16:creationId xmlns:a16="http://schemas.microsoft.com/office/drawing/2014/main" id="{6B64D73B-A89C-054F-CE9B-CF0D454126B3}"/>
              </a:ext>
            </a:extLst>
          </p:cNvPr>
          <p:cNvSpPr txBox="1">
            <a:spLocks/>
          </p:cNvSpPr>
          <p:nvPr/>
        </p:nvSpPr>
        <p:spPr>
          <a:xfrm>
            <a:off x="6096000" y="378227"/>
            <a:ext cx="7121561" cy="1264680"/>
          </a:xfrm>
          <a:prstGeom prst="rect">
            <a:avLst/>
          </a:prstGeom>
        </p:spPr>
        <p:txBody>
          <a:bodyPr lIns="0" tIns="0" rIns="0" bIns="0"/>
          <a:lstStyle>
            <a:lvl1pPr marL="0" marR="0" indent="0" algn="l" defTabSz="914400" rtl="0" latinLnBrk="0">
              <a:lnSpc>
                <a:spcPct val="90000"/>
              </a:lnSpc>
              <a:spcBef>
                <a:spcPts val="0"/>
              </a:spcBef>
              <a:spcAft>
                <a:spcPts val="0"/>
              </a:spcAft>
              <a:buClrTx/>
              <a:buSzTx/>
              <a:buFontTx/>
              <a:buNone/>
              <a:tabLst/>
              <a:defRPr sz="4400" b="0" i="0" u="none" strike="noStrike" cap="none" spc="0" baseline="0">
                <a:solidFill>
                  <a:srgbClr val="000000"/>
                </a:solidFill>
                <a:uFillTx/>
                <a:latin typeface="Calibri Light"/>
                <a:ea typeface="Calibri Light"/>
                <a:cs typeface="Calibri Light"/>
                <a:sym typeface="Calibri Light"/>
              </a:defRPr>
            </a:lvl1pPr>
            <a:lvl2pPr marL="0" marR="0" indent="0" algn="l" defTabSz="914400" rtl="0" latinLnBrk="0">
              <a:lnSpc>
                <a:spcPct val="90000"/>
              </a:lnSpc>
              <a:spcBef>
                <a:spcPts val="0"/>
              </a:spcBef>
              <a:spcAft>
                <a:spcPts val="0"/>
              </a:spcAft>
              <a:buClrTx/>
              <a:buSzTx/>
              <a:buFontTx/>
              <a:buNone/>
              <a:tabLst/>
              <a:defRPr sz="4400" b="0" i="0" u="none" strike="noStrike" cap="none" spc="0" baseline="0">
                <a:solidFill>
                  <a:srgbClr val="000000"/>
                </a:solidFill>
                <a:uFillTx/>
                <a:latin typeface="Calibri Light"/>
                <a:ea typeface="Calibri Light"/>
                <a:cs typeface="Calibri Light"/>
                <a:sym typeface="Calibri Light"/>
              </a:defRPr>
            </a:lvl2pPr>
            <a:lvl3pPr marL="0" marR="0" indent="0" algn="l" defTabSz="914400" rtl="0" latinLnBrk="0">
              <a:lnSpc>
                <a:spcPct val="90000"/>
              </a:lnSpc>
              <a:spcBef>
                <a:spcPts val="0"/>
              </a:spcBef>
              <a:spcAft>
                <a:spcPts val="0"/>
              </a:spcAft>
              <a:buClrTx/>
              <a:buSzTx/>
              <a:buFontTx/>
              <a:buNone/>
              <a:tabLst/>
              <a:defRPr sz="4400" b="0" i="0" u="none" strike="noStrike" cap="none" spc="0" baseline="0">
                <a:solidFill>
                  <a:srgbClr val="000000"/>
                </a:solidFill>
                <a:uFillTx/>
                <a:latin typeface="Calibri Light"/>
                <a:ea typeface="Calibri Light"/>
                <a:cs typeface="Calibri Light"/>
                <a:sym typeface="Calibri Light"/>
              </a:defRPr>
            </a:lvl3pPr>
            <a:lvl4pPr marL="0" marR="0" indent="0" algn="l" defTabSz="914400" rtl="0" latinLnBrk="0">
              <a:lnSpc>
                <a:spcPct val="90000"/>
              </a:lnSpc>
              <a:spcBef>
                <a:spcPts val="0"/>
              </a:spcBef>
              <a:spcAft>
                <a:spcPts val="0"/>
              </a:spcAft>
              <a:buClrTx/>
              <a:buSzTx/>
              <a:buFontTx/>
              <a:buNone/>
              <a:tabLst/>
              <a:defRPr sz="4400" b="0" i="0" u="none" strike="noStrike" cap="none" spc="0" baseline="0">
                <a:solidFill>
                  <a:srgbClr val="000000"/>
                </a:solidFill>
                <a:uFillTx/>
                <a:latin typeface="Calibri Light"/>
                <a:ea typeface="Calibri Light"/>
                <a:cs typeface="Calibri Light"/>
                <a:sym typeface="Calibri Light"/>
              </a:defRPr>
            </a:lvl4pPr>
            <a:lvl5pPr marL="0" marR="0" indent="0" algn="l" defTabSz="914400" rtl="0" latinLnBrk="0">
              <a:lnSpc>
                <a:spcPct val="90000"/>
              </a:lnSpc>
              <a:spcBef>
                <a:spcPts val="0"/>
              </a:spcBef>
              <a:spcAft>
                <a:spcPts val="0"/>
              </a:spcAft>
              <a:buClrTx/>
              <a:buSzTx/>
              <a:buFontTx/>
              <a:buNone/>
              <a:tabLst/>
              <a:defRPr sz="4400" b="0" i="0" u="none" strike="noStrike" cap="none" spc="0" baseline="0">
                <a:solidFill>
                  <a:srgbClr val="000000"/>
                </a:solidFill>
                <a:uFillTx/>
                <a:latin typeface="Calibri Light"/>
                <a:ea typeface="Calibri Light"/>
                <a:cs typeface="Calibri Light"/>
                <a:sym typeface="Calibri Light"/>
              </a:defRPr>
            </a:lvl5pPr>
            <a:lvl6pPr marL="0" marR="0" indent="0" algn="l" defTabSz="914400" rtl="0" latinLnBrk="0">
              <a:lnSpc>
                <a:spcPct val="90000"/>
              </a:lnSpc>
              <a:spcBef>
                <a:spcPts val="0"/>
              </a:spcBef>
              <a:spcAft>
                <a:spcPts val="0"/>
              </a:spcAft>
              <a:buClrTx/>
              <a:buSzTx/>
              <a:buFontTx/>
              <a:buNone/>
              <a:tabLst/>
              <a:defRPr sz="4400" b="0" i="0" u="none" strike="noStrike" cap="none" spc="0" baseline="0">
                <a:solidFill>
                  <a:srgbClr val="000000"/>
                </a:solidFill>
                <a:uFillTx/>
                <a:latin typeface="Calibri Light"/>
                <a:ea typeface="Calibri Light"/>
                <a:cs typeface="Calibri Light"/>
                <a:sym typeface="Calibri Light"/>
              </a:defRPr>
            </a:lvl6pPr>
            <a:lvl7pPr marL="0" marR="0" indent="0" algn="l" defTabSz="914400" rtl="0" latinLnBrk="0">
              <a:lnSpc>
                <a:spcPct val="90000"/>
              </a:lnSpc>
              <a:spcBef>
                <a:spcPts val="0"/>
              </a:spcBef>
              <a:spcAft>
                <a:spcPts val="0"/>
              </a:spcAft>
              <a:buClrTx/>
              <a:buSzTx/>
              <a:buFontTx/>
              <a:buNone/>
              <a:tabLst/>
              <a:defRPr sz="4400" b="0" i="0" u="none" strike="noStrike" cap="none" spc="0" baseline="0">
                <a:solidFill>
                  <a:srgbClr val="000000"/>
                </a:solidFill>
                <a:uFillTx/>
                <a:latin typeface="Calibri Light"/>
                <a:ea typeface="Calibri Light"/>
                <a:cs typeface="Calibri Light"/>
                <a:sym typeface="Calibri Light"/>
              </a:defRPr>
            </a:lvl7pPr>
            <a:lvl8pPr marL="0" marR="0" indent="0" algn="l" defTabSz="914400" rtl="0" latinLnBrk="0">
              <a:lnSpc>
                <a:spcPct val="90000"/>
              </a:lnSpc>
              <a:spcBef>
                <a:spcPts val="0"/>
              </a:spcBef>
              <a:spcAft>
                <a:spcPts val="0"/>
              </a:spcAft>
              <a:buClrTx/>
              <a:buSzTx/>
              <a:buFontTx/>
              <a:buNone/>
              <a:tabLst/>
              <a:defRPr sz="4400" b="0" i="0" u="none" strike="noStrike" cap="none" spc="0" baseline="0">
                <a:solidFill>
                  <a:srgbClr val="000000"/>
                </a:solidFill>
                <a:uFillTx/>
                <a:latin typeface="Calibri Light"/>
                <a:ea typeface="Calibri Light"/>
                <a:cs typeface="Calibri Light"/>
                <a:sym typeface="Calibri Light"/>
              </a:defRPr>
            </a:lvl8pPr>
            <a:lvl9pPr marL="0" marR="0" indent="0" algn="l" defTabSz="914400" rtl="0" latinLnBrk="0">
              <a:lnSpc>
                <a:spcPct val="90000"/>
              </a:lnSpc>
              <a:spcBef>
                <a:spcPts val="0"/>
              </a:spcBef>
              <a:spcAft>
                <a:spcPts val="0"/>
              </a:spcAft>
              <a:buClrTx/>
              <a:buSzTx/>
              <a:buFontTx/>
              <a:buNone/>
              <a:tabLst/>
              <a:defRPr sz="4400" b="0" i="0" u="none" strike="noStrike" cap="none" spc="0" baseline="0">
                <a:solidFill>
                  <a:srgbClr val="000000"/>
                </a:solidFill>
                <a:uFillTx/>
                <a:latin typeface="Calibri Light"/>
                <a:ea typeface="Calibri Light"/>
                <a:cs typeface="Calibri Light"/>
                <a:sym typeface="Calibri Light"/>
              </a:defRPr>
            </a:lvl9pPr>
          </a:lstStyle>
          <a:p>
            <a:pPr hangingPunct="1">
              <a:lnSpc>
                <a:spcPct val="100000"/>
              </a:lnSpc>
              <a:defRPr sz="2000">
                <a:latin typeface="Eksell Display Small"/>
                <a:ea typeface="Eksell Display Small"/>
                <a:cs typeface="Eksell Display Small"/>
                <a:sym typeface="Eksell Display Small"/>
              </a:defRPr>
            </a:pPr>
            <a:r>
              <a:rPr lang="en-US" sz="4000" dirty="0">
                <a:latin typeface="Eksell Display Small"/>
                <a:ea typeface="Eksell Display Small"/>
                <a:cs typeface="Eksell Display Small"/>
                <a:sym typeface="Eksell Display Small"/>
              </a:rPr>
              <a:t>Armed Resistance </a:t>
            </a:r>
          </a:p>
        </p:txBody>
      </p:sp>
      <p:pic>
        <p:nvPicPr>
          <p:cNvPr id="2" name="Picture 1">
            <a:extLst>
              <a:ext uri="{FF2B5EF4-FFF2-40B4-BE49-F238E27FC236}">
                <a16:creationId xmlns:a16="http://schemas.microsoft.com/office/drawing/2014/main" id="{19C47B42-1E63-D716-6DD7-58CD830613BF}"/>
              </a:ext>
            </a:extLst>
          </p:cNvPr>
          <p:cNvPicPr>
            <a:picLocks noChangeAspect="1"/>
          </p:cNvPicPr>
          <p:nvPr/>
        </p:nvPicPr>
        <p:blipFill rotWithShape="1">
          <a:blip r:embed="rId3"/>
          <a:srcRect b="43844"/>
          <a:stretch/>
        </p:blipFill>
        <p:spPr>
          <a:xfrm>
            <a:off x="381708" y="801014"/>
            <a:ext cx="5310646" cy="3399197"/>
          </a:xfrm>
          <a:prstGeom prst="rect">
            <a:avLst/>
          </a:prstGeom>
          <a:ln w="98425">
            <a:solidFill>
              <a:srgbClr val="A7B9BF"/>
            </a:solidFill>
          </a:ln>
        </p:spPr>
        <p:style>
          <a:lnRef idx="2">
            <a:schemeClr val="accent1">
              <a:shade val="15000"/>
            </a:schemeClr>
          </a:lnRef>
          <a:fillRef idx="1">
            <a:schemeClr val="accent1"/>
          </a:fillRef>
          <a:effectRef idx="0">
            <a:schemeClr val="accent1"/>
          </a:effectRef>
          <a:fontRef idx="minor">
            <a:schemeClr val="lt1"/>
          </a:fontRef>
        </p:style>
      </p:pic>
    </p:spTree>
    <p:extLst>
      <p:ext uri="{BB962C8B-B14F-4D97-AF65-F5344CB8AC3E}">
        <p14:creationId xmlns:p14="http://schemas.microsoft.com/office/powerpoint/2010/main" val="2744429561"/>
      </p:ext>
    </p:extLst>
  </p:cSld>
  <p:clrMapOvr>
    <a:masterClrMapping/>
  </p:clrMapOvr>
  <p:transition spd="med"/>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9" name="Picture 13" descr="Picture 13"/>
          <p:cNvPicPr>
            <a:picLocks noChangeAspect="1"/>
          </p:cNvPicPr>
          <p:nvPr/>
        </p:nvPicPr>
        <p:blipFill>
          <a:blip r:embed="rId3"/>
          <a:stretch>
            <a:fillRect/>
          </a:stretch>
        </p:blipFill>
        <p:spPr>
          <a:xfrm>
            <a:off x="-933809" y="-795143"/>
            <a:ext cx="14567618" cy="8194286"/>
          </a:xfrm>
          <a:prstGeom prst="rect">
            <a:avLst/>
          </a:prstGeom>
          <a:ln w="12700">
            <a:miter lim="400000"/>
          </a:ln>
        </p:spPr>
      </p:pic>
      <p:sp>
        <p:nvSpPr>
          <p:cNvPr id="100" name="Title 1"/>
          <p:cNvSpPr txBox="1">
            <a:spLocks noGrp="1"/>
          </p:cNvSpPr>
          <p:nvPr>
            <p:ph type="title"/>
          </p:nvPr>
        </p:nvSpPr>
        <p:spPr>
          <a:xfrm>
            <a:off x="5099098" y="108155"/>
            <a:ext cx="8135121" cy="1123869"/>
          </a:xfrm>
          <a:prstGeom prst="rect">
            <a:avLst/>
          </a:prstGeom>
        </p:spPr>
        <p:txBody>
          <a:bodyPr>
            <a:normAutofit/>
          </a:bodyPr>
          <a:lstStyle>
            <a:lvl1pPr>
              <a:defRPr sz="3500">
                <a:solidFill>
                  <a:srgbClr val="FFFFFF"/>
                </a:solidFill>
                <a:latin typeface="Eksell Display Small"/>
                <a:ea typeface="Eksell Display Small"/>
                <a:cs typeface="Eksell Display Small"/>
                <a:sym typeface="Eksell Display Small"/>
              </a:defRPr>
            </a:lvl1pPr>
          </a:lstStyle>
          <a:p>
            <a:r>
              <a:rPr lang="en-US" dirty="0"/>
              <a:t>Documenting the Unimaginable</a:t>
            </a:r>
            <a:endParaRPr dirty="0"/>
          </a:p>
        </p:txBody>
      </p:sp>
      <p:sp>
        <p:nvSpPr>
          <p:cNvPr id="101" name="Content Placeholder 2"/>
          <p:cNvSpPr txBox="1">
            <a:spLocks noGrp="1"/>
          </p:cNvSpPr>
          <p:nvPr>
            <p:ph type="body" sz="quarter" idx="1"/>
          </p:nvPr>
        </p:nvSpPr>
        <p:spPr>
          <a:xfrm>
            <a:off x="2280975" y="1415739"/>
            <a:ext cx="9495693" cy="4524288"/>
          </a:xfrm>
          <a:prstGeom prst="rect">
            <a:avLst/>
          </a:prstGeom>
        </p:spPr>
        <p:txBody>
          <a:bodyPr>
            <a:normAutofit/>
          </a:bodyPr>
          <a:lstStyle/>
          <a:p>
            <a:pPr marL="0" indent="0">
              <a:lnSpc>
                <a:spcPct val="150000"/>
              </a:lnSpc>
              <a:spcBef>
                <a:spcPts val="0"/>
              </a:spcBef>
              <a:buSzTx/>
              <a:buNone/>
              <a:defRPr sz="1600">
                <a:latin typeface="Roboto"/>
                <a:ea typeface="Roboto"/>
                <a:cs typeface="Roboto"/>
                <a:sym typeface="Roboto"/>
              </a:defRPr>
            </a:pPr>
            <a:r>
              <a:rPr lang="en-US" sz="2400" dirty="0"/>
              <a:t>Another form of resistance against the Nazis were the attempts to compile and spread the news of Nazi brutalities, both to Jews in occupied Europe as well as to the free world. This included documenting Nazi crimes for posterity through such means as underground newspapers.</a:t>
            </a:r>
          </a:p>
          <a:p>
            <a:pPr marL="0" indent="0">
              <a:lnSpc>
                <a:spcPct val="150000"/>
              </a:lnSpc>
              <a:spcBef>
                <a:spcPts val="0"/>
              </a:spcBef>
              <a:buSzTx/>
              <a:buNone/>
              <a:defRPr sz="1600">
                <a:latin typeface="Roboto"/>
                <a:ea typeface="Roboto"/>
                <a:cs typeface="Roboto"/>
                <a:sym typeface="Roboto"/>
              </a:defRPr>
            </a:pPr>
            <a:endParaRPr lang="en-US" sz="1800" dirty="0"/>
          </a:p>
        </p:txBody>
      </p:sp>
    </p:spTree>
    <p:extLst>
      <p:ext uri="{BB962C8B-B14F-4D97-AF65-F5344CB8AC3E}">
        <p14:creationId xmlns:p14="http://schemas.microsoft.com/office/powerpoint/2010/main" val="3253786392"/>
      </p:ext>
    </p:extLst>
  </p:cSld>
  <p:clrMapOvr>
    <a:masterClrMapping/>
  </p:clrMapOvr>
  <p:transition spd="med"/>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A group of people in a building&#10;&#10;Description automatically generated">
            <a:extLst>
              <a:ext uri="{FF2B5EF4-FFF2-40B4-BE49-F238E27FC236}">
                <a16:creationId xmlns:a16="http://schemas.microsoft.com/office/drawing/2014/main" id="{0D9AC1D4-E111-89C9-BAE3-C6AC575E4A8F}"/>
              </a:ext>
            </a:extLst>
          </p:cNvPr>
          <p:cNvPicPr>
            <a:picLocks noChangeAspect="1"/>
          </p:cNvPicPr>
          <p:nvPr/>
        </p:nvPicPr>
        <p:blipFill rotWithShape="1">
          <a:blip r:embed="rId3"/>
          <a:srcRect t="13234" b="3448"/>
          <a:stretch/>
        </p:blipFill>
        <p:spPr>
          <a:xfrm>
            <a:off x="20" y="1282"/>
            <a:ext cx="12191980" cy="6856718"/>
          </a:xfrm>
          <a:prstGeom prst="rect">
            <a:avLst/>
          </a:prstGeom>
        </p:spPr>
      </p:pic>
    </p:spTree>
    <p:extLst>
      <p:ext uri="{BB962C8B-B14F-4D97-AF65-F5344CB8AC3E}">
        <p14:creationId xmlns:p14="http://schemas.microsoft.com/office/powerpoint/2010/main" val="4022934357"/>
      </p:ext>
    </p:extLst>
  </p:cSld>
  <p:clrMapOvr>
    <a:masterClrMapping/>
  </p:clrMapOvr>
  <p:transition spd="med"/>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 name="Picture 13" descr="Picture 13"/>
          <p:cNvPicPr>
            <a:picLocks noChangeAspect="1"/>
          </p:cNvPicPr>
          <p:nvPr/>
        </p:nvPicPr>
        <p:blipFill>
          <a:blip r:embed="rId3"/>
          <a:stretch>
            <a:fillRect/>
          </a:stretch>
        </p:blipFill>
        <p:spPr>
          <a:xfrm>
            <a:off x="-19410" y="-6155"/>
            <a:ext cx="12230819" cy="6879836"/>
          </a:xfrm>
          <a:prstGeom prst="rect">
            <a:avLst/>
          </a:prstGeom>
          <a:ln w="12700">
            <a:miter lim="400000"/>
          </a:ln>
        </p:spPr>
      </p:pic>
      <p:sp>
        <p:nvSpPr>
          <p:cNvPr id="123" name="Title 1"/>
          <p:cNvSpPr txBox="1">
            <a:spLocks noGrp="1"/>
          </p:cNvSpPr>
          <p:nvPr>
            <p:ph type="title"/>
          </p:nvPr>
        </p:nvSpPr>
        <p:spPr>
          <a:xfrm>
            <a:off x="838200" y="2638823"/>
            <a:ext cx="10515600" cy="1925150"/>
          </a:xfrm>
          <a:prstGeom prst="rect">
            <a:avLst/>
          </a:prstGeom>
        </p:spPr>
        <p:txBody>
          <a:bodyPr>
            <a:normAutofit/>
          </a:bodyPr>
          <a:lstStyle/>
          <a:p>
            <a:pPr algn="ctr"/>
            <a:r>
              <a:rPr lang="en-US" kern="0" dirty="0">
                <a:solidFill>
                  <a:schemeClr val="bg1"/>
                </a:solidFill>
                <a:effectLst/>
                <a:latin typeface="Eksell Display Small" panose="00000600000000000000" pitchFamily="50" charset="0"/>
                <a:ea typeface="Calibri Light" panose="020F0302020204030204" pitchFamily="34" charset="0"/>
                <a:cs typeface="Calibri Light" panose="020F0302020204030204" pitchFamily="34" charset="0"/>
              </a:rPr>
              <a:t>Play minute 14:57-15:51 of this </a:t>
            </a:r>
            <a:r>
              <a:rPr lang="en-US" u="sng" kern="0" dirty="0">
                <a:solidFill>
                  <a:srgbClr val="0070C0"/>
                </a:solidFill>
                <a:effectLst/>
                <a:latin typeface="Eksell Display Small" panose="00000600000000000000" pitchFamily="50" charset="0"/>
                <a:ea typeface="Calibri Light" panose="020F0302020204030204" pitchFamily="34" charset="0"/>
                <a:cs typeface="Calibri Light" panose="020F0302020204030204" pitchFamily="34" charset="0"/>
                <a:hlinkClick r:id="rId4">
                  <a:extLst>
                    <a:ext uri="{A12FA001-AC4F-418D-AE19-62706E023703}">
                      <ahyp:hlinkClr xmlns:ahyp="http://schemas.microsoft.com/office/drawing/2018/hyperlinkcolor" val="tx"/>
                    </a:ext>
                  </a:extLst>
                </a:hlinkClick>
              </a:rPr>
              <a:t>video</a:t>
            </a:r>
            <a:r>
              <a:rPr lang="en-US" kern="0" dirty="0">
                <a:solidFill>
                  <a:schemeClr val="bg1"/>
                </a:solidFill>
                <a:effectLst/>
                <a:latin typeface="Eksell Display Small" panose="00000600000000000000" pitchFamily="50" charset="0"/>
                <a:ea typeface="Calibri Light" panose="020F0302020204030204" pitchFamily="34" charset="0"/>
                <a:cs typeface="Calibri Light" panose="020F0302020204030204" pitchFamily="34" charset="0"/>
              </a:rPr>
              <a:t> </a:t>
            </a:r>
            <a:br>
              <a:rPr lang="en-US" kern="100" dirty="0">
                <a:solidFill>
                  <a:schemeClr val="bg1"/>
                </a:solidFill>
                <a:effectLst/>
                <a:latin typeface="Eksell Display Small" panose="00000600000000000000" pitchFamily="50" charset="0"/>
                <a:ea typeface="Calibri Light" panose="020F0302020204030204" pitchFamily="34" charset="0"/>
                <a:cs typeface="Calibri Light" panose="020F0302020204030204" pitchFamily="34" charset="0"/>
              </a:rPr>
            </a:br>
            <a:r>
              <a:rPr lang="en-US" dirty="0">
                <a:solidFill>
                  <a:schemeClr val="bg1"/>
                </a:solidFill>
                <a:latin typeface="Eksell Display Small" panose="00000600000000000000" pitchFamily="50" charset="0"/>
                <a:ea typeface="Calibri Light" panose="020F0302020204030204" pitchFamily="34" charset="0"/>
                <a:cs typeface="Calibri Light" panose="020F0302020204030204" pitchFamily="34" charset="0"/>
              </a:rPr>
              <a:t>“Denmark in Chains”</a:t>
            </a:r>
          </a:p>
        </p:txBody>
      </p:sp>
    </p:spTree>
    <p:extLst>
      <p:ext uri="{BB962C8B-B14F-4D97-AF65-F5344CB8AC3E}">
        <p14:creationId xmlns:p14="http://schemas.microsoft.com/office/powerpoint/2010/main" val="3458452079"/>
      </p:ext>
    </p:extLst>
  </p:cSld>
  <p:clrMapOvr>
    <a:masterClrMapping/>
  </p:clrMapOvr>
  <p:transition spd="med"/>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 name="Title 1"/>
          <p:cNvSpPr txBox="1">
            <a:spLocks noGrp="1"/>
          </p:cNvSpPr>
          <p:nvPr>
            <p:ph type="title"/>
          </p:nvPr>
        </p:nvSpPr>
        <p:spPr>
          <a:xfrm>
            <a:off x="9360310" y="136279"/>
            <a:ext cx="2713702" cy="6585441"/>
          </a:xfrm>
          <a:prstGeom prst="rect">
            <a:avLst/>
          </a:prstGeom>
        </p:spPr>
        <p:txBody>
          <a:bodyPr>
            <a:normAutofit/>
          </a:bodyPr>
          <a:lstStyle/>
          <a:p>
            <a:r>
              <a:rPr lang="en-US" kern="0" dirty="0">
                <a:solidFill>
                  <a:schemeClr val="tx1"/>
                </a:solidFill>
                <a:effectLst/>
                <a:latin typeface="Eksell Display Small" panose="00000600000000000000" pitchFamily="50" charset="0"/>
                <a:ea typeface="Calibri Light" panose="020F0302020204030204" pitchFamily="34" charset="0"/>
                <a:cs typeface="Calibri Light" panose="020F0302020204030204" pitchFamily="34" charset="0"/>
              </a:rPr>
              <a:t>Martin </a:t>
            </a:r>
            <a:r>
              <a:rPr lang="en-US" kern="0" dirty="0" err="1">
                <a:solidFill>
                  <a:schemeClr val="tx1"/>
                </a:solidFill>
                <a:effectLst/>
                <a:latin typeface="Eksell Display Small" panose="00000600000000000000" pitchFamily="50" charset="0"/>
                <a:ea typeface="Calibri Light" panose="020F0302020204030204" pitchFamily="34" charset="0"/>
                <a:cs typeface="Calibri Light" panose="020F0302020204030204" pitchFamily="34" charset="0"/>
              </a:rPr>
              <a:t>Metzon’s</a:t>
            </a:r>
            <a:r>
              <a:rPr lang="en-US" kern="0" dirty="0">
                <a:solidFill>
                  <a:schemeClr val="tx1"/>
                </a:solidFill>
                <a:effectLst/>
                <a:latin typeface="Eksell Display Small" panose="00000600000000000000" pitchFamily="50" charset="0"/>
                <a:ea typeface="Calibri Light" panose="020F0302020204030204" pitchFamily="34" charset="0"/>
                <a:cs typeface="Calibri Light" panose="020F0302020204030204" pitchFamily="34" charset="0"/>
              </a:rPr>
              <a:t> Testimony about Resistance</a:t>
            </a:r>
            <a:endParaRPr lang="en-US" dirty="0">
              <a:solidFill>
                <a:schemeClr val="tx1"/>
              </a:solidFill>
              <a:latin typeface="Eksell Display Small" panose="00000600000000000000" pitchFamily="50" charset="0"/>
              <a:ea typeface="Calibri Light" panose="020F0302020204030204" pitchFamily="34" charset="0"/>
              <a:cs typeface="Calibri Light" panose="020F0302020204030204" pitchFamily="34" charset="0"/>
            </a:endParaRPr>
          </a:p>
        </p:txBody>
      </p:sp>
      <p:pic>
        <p:nvPicPr>
          <p:cNvPr id="2" name="Online Media 5" title="Martin Metzon Resistance efforts">
            <a:hlinkClick r:id="" action="ppaction://media"/>
            <a:extLst>
              <a:ext uri="{FF2B5EF4-FFF2-40B4-BE49-F238E27FC236}">
                <a16:creationId xmlns:a16="http://schemas.microsoft.com/office/drawing/2014/main" id="{A64EBCAB-9900-A138-64CF-DE46A29B49A8}"/>
              </a:ext>
            </a:extLst>
          </p:cNvPr>
          <p:cNvPicPr>
            <a:picLocks noRot="1" noChangeAspect="1"/>
          </p:cNvPicPr>
          <p:nvPr>
            <a:videoFile r:link="rId1"/>
          </p:nvPr>
        </p:nvPicPr>
        <p:blipFill>
          <a:blip r:embed="rId4"/>
          <a:stretch>
            <a:fillRect/>
          </a:stretch>
        </p:blipFill>
        <p:spPr>
          <a:xfrm>
            <a:off x="0" y="0"/>
            <a:ext cx="9242323" cy="6931742"/>
          </a:xfrm>
          <a:prstGeom prst="rect">
            <a:avLst/>
          </a:prstGeom>
        </p:spPr>
      </p:pic>
    </p:spTree>
    <p:extLst>
      <p:ext uri="{BB962C8B-B14F-4D97-AF65-F5344CB8AC3E}">
        <p14:creationId xmlns:p14="http://schemas.microsoft.com/office/powerpoint/2010/main" val="3538589376"/>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2"/>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2"/>
                                        </p:tgtEl>
                                      </p:cBhvr>
                                    </p:cmd>
                                  </p:childTnLst>
                                </p:cTn>
                              </p:par>
                            </p:childTnLst>
                          </p:cTn>
                        </p:par>
                      </p:childTnLst>
                    </p:cTn>
                  </p:par>
                </p:childTnLst>
              </p:cTn>
              <p:nextCondLst>
                <p:cond evt="onClick" delay="0">
                  <p:tgtEl>
                    <p:spTgt spid="2"/>
                  </p:tgtEl>
                </p:cond>
              </p:nextCondLst>
            </p:seq>
            <p:video>
              <p:cMediaNode vol="80000">
                <p:cTn id="12" fill="hold" display="0">
                  <p:stCondLst>
                    <p:cond delay="indefinite"/>
                  </p:stCondLst>
                </p:cTn>
                <p:tgtEl>
                  <p:spTgt spid="2"/>
                </p:tgtEl>
              </p:cMediaNode>
            </p:video>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 name="Title 1"/>
          <p:cNvSpPr txBox="1">
            <a:spLocks noGrp="1"/>
          </p:cNvSpPr>
          <p:nvPr>
            <p:ph type="title"/>
          </p:nvPr>
        </p:nvSpPr>
        <p:spPr>
          <a:xfrm>
            <a:off x="4719484" y="136280"/>
            <a:ext cx="7354528" cy="2951050"/>
          </a:xfrm>
          <a:prstGeom prst="rect">
            <a:avLst/>
          </a:prstGeom>
        </p:spPr>
        <p:txBody>
          <a:bodyPr>
            <a:normAutofit/>
          </a:bodyPr>
          <a:lstStyle/>
          <a:p>
            <a:r>
              <a:rPr lang="en-US" kern="0" dirty="0">
                <a:solidFill>
                  <a:schemeClr val="tx1"/>
                </a:solidFill>
                <a:effectLst/>
                <a:latin typeface="Eksell Display Small" panose="00000600000000000000" pitchFamily="50" charset="0"/>
                <a:ea typeface="Calibri Light" panose="020F0302020204030204" pitchFamily="34" charset="0"/>
                <a:cs typeface="Calibri Light" panose="020F0302020204030204" pitchFamily="34" charset="0"/>
              </a:rPr>
              <a:t>This is an example of what a Danish resistance newspaper looked like.</a:t>
            </a:r>
          </a:p>
        </p:txBody>
      </p:sp>
      <p:pic>
        <p:nvPicPr>
          <p:cNvPr id="3" name="Picture 2" descr="A newspaper with a person carrying boxes&#10;&#10;Description automatically generated">
            <a:extLst>
              <a:ext uri="{FF2B5EF4-FFF2-40B4-BE49-F238E27FC236}">
                <a16:creationId xmlns:a16="http://schemas.microsoft.com/office/drawing/2014/main" id="{2C50D69C-C6AB-40D1-F130-8CDC4721881D}"/>
              </a:ext>
            </a:extLst>
          </p:cNvPr>
          <p:cNvPicPr>
            <a:picLocks noChangeAspect="1"/>
          </p:cNvPicPr>
          <p:nvPr/>
        </p:nvPicPr>
        <p:blipFill rotWithShape="1">
          <a:blip r:embed="rId3"/>
          <a:srcRect l="19693" t="3687" r="20169" b="4627"/>
          <a:stretch/>
        </p:blipFill>
        <p:spPr>
          <a:xfrm>
            <a:off x="0" y="0"/>
            <a:ext cx="4498257" cy="6858000"/>
          </a:xfrm>
          <a:prstGeom prst="rect">
            <a:avLst/>
          </a:prstGeom>
        </p:spPr>
      </p:pic>
      <p:sp>
        <p:nvSpPr>
          <p:cNvPr id="6" name="TextBox 5">
            <a:extLst>
              <a:ext uri="{FF2B5EF4-FFF2-40B4-BE49-F238E27FC236}">
                <a16:creationId xmlns:a16="http://schemas.microsoft.com/office/drawing/2014/main" id="{33353606-C486-6862-35D4-5F2AE8231228}"/>
              </a:ext>
            </a:extLst>
          </p:cNvPr>
          <p:cNvSpPr txBox="1"/>
          <p:nvPr/>
        </p:nvSpPr>
        <p:spPr>
          <a:xfrm>
            <a:off x="4719484" y="6075590"/>
            <a:ext cx="4396769" cy="86177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0" tIns="0" rIns="0" bIns="0">
            <a:spAutoFit/>
          </a:bodyPr>
          <a:lstStyle/>
          <a:p>
            <a:pPr>
              <a:defRPr sz="1200">
                <a:latin typeface="+mj-lt"/>
                <a:ea typeface="+mj-ea"/>
                <a:cs typeface="+mj-cs"/>
                <a:sym typeface="Calibri"/>
              </a:defRPr>
            </a:pPr>
            <a:r>
              <a:rPr lang="en-US" sz="1600" dirty="0"/>
              <a:t>De </a:t>
            </a:r>
            <a:r>
              <a:rPr lang="en-US" sz="1600" dirty="0" err="1"/>
              <a:t>Frie</a:t>
            </a:r>
            <a:r>
              <a:rPr lang="en-US" sz="1600" dirty="0"/>
              <a:t> Danske, July 1943. </a:t>
            </a:r>
            <a:br>
              <a:rPr lang="en-US" sz="1600" dirty="0"/>
            </a:br>
            <a:r>
              <a:rPr lang="en-US" sz="1600" dirty="0"/>
              <a:t>Gift of The Museum of Danish Resistance, Denmark. </a:t>
            </a:r>
          </a:p>
          <a:p>
            <a:pPr>
              <a:defRPr sz="1200">
                <a:latin typeface="+mj-lt"/>
                <a:ea typeface="+mj-ea"/>
                <a:cs typeface="+mj-cs"/>
                <a:sym typeface="Calibri"/>
              </a:defRPr>
            </a:pPr>
            <a:br>
              <a:rPr lang="en-US" dirty="0"/>
            </a:br>
            <a:endParaRPr lang="en-US" dirty="0"/>
          </a:p>
        </p:txBody>
      </p:sp>
    </p:spTree>
    <p:extLst>
      <p:ext uri="{BB962C8B-B14F-4D97-AF65-F5344CB8AC3E}">
        <p14:creationId xmlns:p14="http://schemas.microsoft.com/office/powerpoint/2010/main" val="4076119246"/>
      </p:ext>
    </p:extLst>
  </p:cSld>
  <p:clrMapOvr>
    <a:masterClrMapping/>
  </p:clrMapOvr>
  <p:transition spd="med"/>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9" name="Picture 13" descr="Picture 13"/>
          <p:cNvPicPr>
            <a:picLocks noChangeAspect="1"/>
          </p:cNvPicPr>
          <p:nvPr/>
        </p:nvPicPr>
        <p:blipFill>
          <a:blip r:embed="rId3"/>
          <a:stretch>
            <a:fillRect/>
          </a:stretch>
        </p:blipFill>
        <p:spPr>
          <a:xfrm>
            <a:off x="-933809" y="-795143"/>
            <a:ext cx="14567618" cy="8194286"/>
          </a:xfrm>
          <a:prstGeom prst="rect">
            <a:avLst/>
          </a:prstGeom>
          <a:ln w="12700">
            <a:miter lim="400000"/>
          </a:ln>
        </p:spPr>
      </p:pic>
      <p:sp>
        <p:nvSpPr>
          <p:cNvPr id="100" name="Title 1"/>
          <p:cNvSpPr txBox="1">
            <a:spLocks noGrp="1"/>
          </p:cNvSpPr>
          <p:nvPr>
            <p:ph type="title"/>
          </p:nvPr>
        </p:nvSpPr>
        <p:spPr>
          <a:xfrm>
            <a:off x="5099098" y="108155"/>
            <a:ext cx="8135121" cy="1123869"/>
          </a:xfrm>
          <a:prstGeom prst="rect">
            <a:avLst/>
          </a:prstGeom>
        </p:spPr>
        <p:txBody>
          <a:bodyPr>
            <a:normAutofit/>
          </a:bodyPr>
          <a:lstStyle>
            <a:lvl1pPr>
              <a:defRPr sz="3500">
                <a:solidFill>
                  <a:srgbClr val="FFFFFF"/>
                </a:solidFill>
                <a:latin typeface="Eksell Display Small"/>
                <a:ea typeface="Eksell Display Small"/>
                <a:cs typeface="Eksell Display Small"/>
                <a:sym typeface="Eksell Display Small"/>
              </a:defRPr>
            </a:lvl1pPr>
          </a:lstStyle>
          <a:p>
            <a:r>
              <a:rPr lang="en-US" dirty="0"/>
              <a:t>Warsaw Ghetto Uprising</a:t>
            </a:r>
            <a:endParaRPr dirty="0"/>
          </a:p>
        </p:txBody>
      </p:sp>
      <p:sp>
        <p:nvSpPr>
          <p:cNvPr id="101" name="Content Placeholder 2"/>
          <p:cNvSpPr txBox="1">
            <a:spLocks noGrp="1"/>
          </p:cNvSpPr>
          <p:nvPr>
            <p:ph type="body" sz="quarter" idx="1"/>
          </p:nvPr>
        </p:nvSpPr>
        <p:spPr>
          <a:xfrm>
            <a:off x="2280975" y="1436917"/>
            <a:ext cx="9495693" cy="4382532"/>
          </a:xfrm>
          <a:prstGeom prst="rect">
            <a:avLst/>
          </a:prstGeom>
        </p:spPr>
        <p:txBody>
          <a:bodyPr>
            <a:noAutofit/>
          </a:bodyPr>
          <a:lstStyle/>
          <a:p>
            <a:pPr marL="0" indent="0">
              <a:lnSpc>
                <a:spcPct val="150000"/>
              </a:lnSpc>
              <a:spcBef>
                <a:spcPts val="0"/>
              </a:spcBef>
              <a:buSzTx/>
              <a:buNone/>
              <a:defRPr sz="1600">
                <a:latin typeface="Roboto"/>
                <a:ea typeface="Roboto"/>
                <a:cs typeface="Roboto"/>
                <a:sym typeface="Roboto"/>
              </a:defRPr>
            </a:pPr>
            <a:r>
              <a:rPr lang="en-US" sz="2400" dirty="0"/>
              <a:t>On April 19, 1943, activists and ghetto residents in the city of Warsaw, Poland, united to launch the Warsaw Ghetto Uprising, the first civilian armed resistance in any Nazi-occupied city. </a:t>
            </a:r>
          </a:p>
          <a:p>
            <a:pPr marL="0" indent="0">
              <a:lnSpc>
                <a:spcPct val="150000"/>
              </a:lnSpc>
              <a:spcBef>
                <a:spcPts val="0"/>
              </a:spcBef>
              <a:buSzTx/>
              <a:buNone/>
              <a:defRPr sz="1600">
                <a:latin typeface="Roboto"/>
                <a:ea typeface="Roboto"/>
                <a:cs typeface="Roboto"/>
                <a:sym typeface="Roboto"/>
              </a:defRPr>
            </a:pPr>
            <a:endParaRPr lang="en-US" sz="2400" dirty="0"/>
          </a:p>
          <a:p>
            <a:pPr marL="0" indent="0">
              <a:lnSpc>
                <a:spcPct val="150000"/>
              </a:lnSpc>
              <a:spcBef>
                <a:spcPts val="0"/>
              </a:spcBef>
              <a:buSzTx/>
              <a:buNone/>
              <a:defRPr sz="1600">
                <a:latin typeface="Roboto"/>
                <a:ea typeface="Roboto"/>
                <a:cs typeface="Roboto"/>
                <a:sym typeface="Roboto"/>
              </a:defRPr>
            </a:pPr>
            <a:r>
              <a:rPr lang="en-US" sz="2400" dirty="0"/>
              <a:t>After nearly a month of fighting, this act of resistance ended on May 16, 1943, when Germany suppressed the uprising and deported the ghetto residents to concentration camps and killing centers. </a:t>
            </a:r>
          </a:p>
        </p:txBody>
      </p:sp>
    </p:spTree>
    <p:extLst>
      <p:ext uri="{BB962C8B-B14F-4D97-AF65-F5344CB8AC3E}">
        <p14:creationId xmlns:p14="http://schemas.microsoft.com/office/powerpoint/2010/main" val="770904078"/>
      </p:ext>
    </p:extLst>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9" name="Picture 13" descr="Picture 13"/>
          <p:cNvPicPr>
            <a:picLocks noChangeAspect="1"/>
          </p:cNvPicPr>
          <p:nvPr/>
        </p:nvPicPr>
        <p:blipFill>
          <a:blip r:embed="rId3"/>
          <a:stretch>
            <a:fillRect/>
          </a:stretch>
        </p:blipFill>
        <p:spPr>
          <a:xfrm>
            <a:off x="-933809" y="-795143"/>
            <a:ext cx="14567618" cy="8194286"/>
          </a:xfrm>
          <a:prstGeom prst="rect">
            <a:avLst/>
          </a:prstGeom>
          <a:ln w="12700">
            <a:miter lim="400000"/>
          </a:ln>
        </p:spPr>
      </p:pic>
      <p:sp>
        <p:nvSpPr>
          <p:cNvPr id="100" name="Title 1"/>
          <p:cNvSpPr txBox="1">
            <a:spLocks noGrp="1"/>
          </p:cNvSpPr>
          <p:nvPr>
            <p:ph type="title"/>
          </p:nvPr>
        </p:nvSpPr>
        <p:spPr>
          <a:xfrm>
            <a:off x="5099098" y="455751"/>
            <a:ext cx="7958743" cy="776273"/>
          </a:xfrm>
          <a:prstGeom prst="rect">
            <a:avLst/>
          </a:prstGeom>
        </p:spPr>
        <p:txBody>
          <a:bodyPr/>
          <a:lstStyle>
            <a:lvl1pPr>
              <a:defRPr sz="3500">
                <a:solidFill>
                  <a:srgbClr val="FFFFFF"/>
                </a:solidFill>
                <a:latin typeface="Eksell Display Small"/>
                <a:ea typeface="Eksell Display Small"/>
                <a:cs typeface="Eksell Display Small"/>
                <a:sym typeface="Eksell Display Small"/>
              </a:defRPr>
            </a:lvl1pPr>
          </a:lstStyle>
          <a:p>
            <a:r>
              <a:t>Courage to Act: Rescue in Denmark</a:t>
            </a:r>
          </a:p>
        </p:txBody>
      </p:sp>
      <p:sp>
        <p:nvSpPr>
          <p:cNvPr id="101" name="Content Placeholder 2"/>
          <p:cNvSpPr txBox="1">
            <a:spLocks noGrp="1"/>
          </p:cNvSpPr>
          <p:nvPr>
            <p:ph type="body" sz="quarter" idx="1"/>
          </p:nvPr>
        </p:nvSpPr>
        <p:spPr>
          <a:xfrm>
            <a:off x="496462" y="3472908"/>
            <a:ext cx="2491129" cy="4175763"/>
          </a:xfrm>
          <a:prstGeom prst="rect">
            <a:avLst/>
          </a:prstGeom>
        </p:spPr>
        <p:txBody>
          <a:bodyPr/>
          <a:lstStyle/>
          <a:p>
            <a:pPr marL="0" indent="0">
              <a:lnSpc>
                <a:spcPct val="120000"/>
              </a:lnSpc>
              <a:spcBef>
                <a:spcPts val="0"/>
              </a:spcBef>
              <a:buSzTx/>
              <a:buNone/>
              <a:defRPr sz="1600">
                <a:latin typeface="Roboto"/>
                <a:ea typeface="Roboto"/>
                <a:cs typeface="Roboto"/>
                <a:sym typeface="Roboto"/>
              </a:defRPr>
            </a:pPr>
            <a:r>
              <a:t>How did nearly 95% of </a:t>
            </a:r>
            <a:br/>
            <a:r>
              <a:t>the Jewish population in Denmark manage to escape the Nazis and reach safety in Sweden </a:t>
            </a:r>
            <a:br/>
            <a:r>
              <a:t>in October 1943? </a:t>
            </a:r>
          </a:p>
        </p:txBody>
      </p:sp>
      <p:sp>
        <p:nvSpPr>
          <p:cNvPr id="102" name="How did people in Denmark show bravery and determination and what lessons can we learn from their courage to act?"/>
          <p:cNvSpPr txBox="1"/>
          <p:nvPr/>
        </p:nvSpPr>
        <p:spPr>
          <a:xfrm>
            <a:off x="3440636" y="3456128"/>
            <a:ext cx="2253576" cy="178053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nSpc>
                <a:spcPct val="120000"/>
              </a:lnSpc>
              <a:spcBef>
                <a:spcPts val="1000"/>
              </a:spcBef>
              <a:defRPr sz="1600">
                <a:latin typeface="Roboto"/>
                <a:ea typeface="Roboto"/>
                <a:cs typeface="Roboto"/>
                <a:sym typeface="Roboto"/>
              </a:defRPr>
            </a:lvl1pPr>
          </a:lstStyle>
          <a:p>
            <a:r>
              <a:t>How did people in Denmark show bravery and determination and what lessons can we learn from their courage to act? </a:t>
            </a:r>
          </a:p>
        </p:txBody>
      </p:sp>
      <p:sp>
        <p:nvSpPr>
          <p:cNvPr id="103" name="How did acts of resistance contribute to saving lives during the Holocaust?"/>
          <p:cNvSpPr txBox="1"/>
          <p:nvPr/>
        </p:nvSpPr>
        <p:spPr>
          <a:xfrm>
            <a:off x="6287765" y="3456514"/>
            <a:ext cx="2253577" cy="120141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nSpc>
                <a:spcPct val="120000"/>
              </a:lnSpc>
              <a:spcBef>
                <a:spcPts val="1000"/>
              </a:spcBef>
              <a:defRPr sz="1600">
                <a:latin typeface="Roboto"/>
                <a:ea typeface="Roboto"/>
                <a:cs typeface="Roboto"/>
                <a:sym typeface="Roboto"/>
              </a:defRPr>
            </a:lvl1pPr>
          </a:lstStyle>
          <a:p>
            <a:r>
              <a:t>How did acts of resistance contribute to saving lives during the Holocaust?</a:t>
            </a:r>
          </a:p>
        </p:txBody>
      </p:sp>
      <p:sp>
        <p:nvSpPr>
          <p:cNvPr id="104" name="What were the roles of underground resistance newspapers in Denmark during the Nazi occupation?"/>
          <p:cNvSpPr txBox="1"/>
          <p:nvPr/>
        </p:nvSpPr>
        <p:spPr>
          <a:xfrm>
            <a:off x="9134895" y="3461473"/>
            <a:ext cx="2360731" cy="234187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nSpc>
                <a:spcPct val="120000"/>
              </a:lnSpc>
              <a:spcBef>
                <a:spcPts val="1000"/>
              </a:spcBef>
              <a:defRPr sz="1600">
                <a:latin typeface="Roboto"/>
                <a:ea typeface="Roboto"/>
                <a:cs typeface="Roboto"/>
                <a:sym typeface="Roboto"/>
              </a:defRPr>
            </a:pPr>
            <a:r>
              <a:t>What were the roles of underground resistance newspapers in Denmark during the Nazi occupation? </a:t>
            </a:r>
          </a:p>
          <a:p>
            <a:pPr>
              <a:lnSpc>
                <a:spcPct val="90000"/>
              </a:lnSpc>
              <a:spcBef>
                <a:spcPts val="1000"/>
              </a:spcBef>
              <a:defRPr sz="1600">
                <a:latin typeface="Roboto"/>
                <a:ea typeface="Roboto"/>
                <a:cs typeface="Roboto"/>
                <a:sym typeface="Roboto"/>
              </a:defRPr>
            </a:pPr>
            <a:br/>
            <a:br/>
            <a:endParaRPr/>
          </a:p>
        </p:txBody>
      </p:sp>
      <p:sp>
        <p:nvSpPr>
          <p:cNvPr id="105" name="Aims:"/>
          <p:cNvSpPr txBox="1"/>
          <p:nvPr/>
        </p:nvSpPr>
        <p:spPr>
          <a:xfrm>
            <a:off x="476070" y="2912324"/>
            <a:ext cx="764563" cy="39623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45718" tIns="45718" rIns="45718" bIns="45718">
            <a:spAutoFit/>
          </a:bodyPr>
          <a:lstStyle>
            <a:lvl1pPr>
              <a:lnSpc>
                <a:spcPct val="90000"/>
              </a:lnSpc>
              <a:defRPr sz="2000" b="1">
                <a:latin typeface="Roboto"/>
                <a:ea typeface="Roboto"/>
                <a:cs typeface="Roboto"/>
                <a:sym typeface="Roboto"/>
              </a:defRPr>
            </a:lvl1pPr>
          </a:lstStyle>
          <a:p>
            <a:r>
              <a:t>Aims:</a:t>
            </a:r>
          </a:p>
        </p:txBody>
      </p:sp>
      <p:sp>
        <p:nvSpPr>
          <p:cNvPr id="106" name="Line"/>
          <p:cNvSpPr/>
          <p:nvPr/>
        </p:nvSpPr>
        <p:spPr>
          <a:xfrm flipV="1">
            <a:off x="3143857" y="3494249"/>
            <a:ext cx="2" cy="1838332"/>
          </a:xfrm>
          <a:prstGeom prst="line">
            <a:avLst/>
          </a:prstGeom>
          <a:ln w="25400">
            <a:solidFill>
              <a:srgbClr val="000000"/>
            </a:solidFill>
            <a:miter/>
          </a:ln>
        </p:spPr>
        <p:txBody>
          <a:bodyPr lIns="45718" tIns="45718" rIns="45718" bIns="45718"/>
          <a:lstStyle/>
          <a:p>
            <a:endParaRPr/>
          </a:p>
        </p:txBody>
      </p:sp>
      <p:sp>
        <p:nvSpPr>
          <p:cNvPr id="107" name="Line"/>
          <p:cNvSpPr/>
          <p:nvPr/>
        </p:nvSpPr>
        <p:spPr>
          <a:xfrm flipV="1">
            <a:off x="5990988" y="3506787"/>
            <a:ext cx="2" cy="1813258"/>
          </a:xfrm>
          <a:prstGeom prst="line">
            <a:avLst/>
          </a:prstGeom>
          <a:ln w="25400">
            <a:solidFill>
              <a:srgbClr val="000000"/>
            </a:solidFill>
            <a:miter/>
          </a:ln>
        </p:spPr>
        <p:txBody>
          <a:bodyPr lIns="45718" tIns="45718" rIns="45718" bIns="45718"/>
          <a:lstStyle/>
          <a:p>
            <a:endParaRPr/>
          </a:p>
        </p:txBody>
      </p:sp>
      <p:sp>
        <p:nvSpPr>
          <p:cNvPr id="108" name="Line"/>
          <p:cNvSpPr/>
          <p:nvPr/>
        </p:nvSpPr>
        <p:spPr>
          <a:xfrm flipV="1">
            <a:off x="8838118" y="3494249"/>
            <a:ext cx="2" cy="1838332"/>
          </a:xfrm>
          <a:prstGeom prst="line">
            <a:avLst/>
          </a:prstGeom>
          <a:ln w="25400">
            <a:solidFill>
              <a:srgbClr val="000000"/>
            </a:solidFill>
            <a:miter/>
          </a:ln>
        </p:spPr>
        <p:txBody>
          <a:bodyPr lIns="45718" tIns="45718" rIns="45718" bIns="45718"/>
          <a:lstStyle/>
          <a:p>
            <a:endParaRPr/>
          </a:p>
        </p:txBody>
      </p:sp>
    </p:spTree>
  </p:cSld>
  <p:clrMapOvr>
    <a:masterClrMapping/>
  </p:clrMapOvr>
  <p:transition spd="med"/>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 name="Title 1"/>
          <p:cNvSpPr txBox="1">
            <a:spLocks noGrp="1"/>
          </p:cNvSpPr>
          <p:nvPr>
            <p:ph type="title"/>
          </p:nvPr>
        </p:nvSpPr>
        <p:spPr>
          <a:xfrm>
            <a:off x="308602" y="351692"/>
            <a:ext cx="11056084" cy="970808"/>
          </a:xfrm>
          <a:prstGeom prst="rect">
            <a:avLst/>
          </a:prstGeom>
        </p:spPr>
        <p:txBody>
          <a:bodyPr lIns="0" tIns="0" rIns="0" bIns="0">
            <a:normAutofit/>
          </a:bodyPr>
          <a:lstStyle/>
          <a:p>
            <a:pPr>
              <a:lnSpc>
                <a:spcPct val="100000"/>
              </a:lnSpc>
              <a:defRPr sz="2000">
                <a:latin typeface="Eksell Display Small"/>
                <a:ea typeface="Eksell Display Small"/>
                <a:cs typeface="Eksell Display Small"/>
                <a:sym typeface="Eksell Display Small"/>
              </a:defRPr>
            </a:pPr>
            <a:r>
              <a:rPr lang="en-US" sz="3600" dirty="0"/>
              <a:t>Document Analysis of a Danish Resistance Newspaper</a:t>
            </a:r>
            <a:endParaRPr sz="3600" dirty="0"/>
          </a:p>
        </p:txBody>
      </p:sp>
      <p:sp>
        <p:nvSpPr>
          <p:cNvPr id="4" name="TextBox 1">
            <a:extLst>
              <a:ext uri="{FF2B5EF4-FFF2-40B4-BE49-F238E27FC236}">
                <a16:creationId xmlns:a16="http://schemas.microsoft.com/office/drawing/2014/main" id="{626324F9-83FE-4280-606C-30C654BC6F91}"/>
              </a:ext>
            </a:extLst>
          </p:cNvPr>
          <p:cNvSpPr txBox="1"/>
          <p:nvPr/>
        </p:nvSpPr>
        <p:spPr>
          <a:xfrm>
            <a:off x="217385" y="1616374"/>
            <a:ext cx="11757230" cy="541686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0" tIns="0" rIns="0" bIns="0">
            <a:spAutoFit/>
          </a:bodyPr>
          <a:lstStyle/>
          <a:p>
            <a:pPr marL="0" marR="0" indent="0">
              <a:spcBef>
                <a:spcPts val="0"/>
              </a:spcBef>
              <a:spcAft>
                <a:spcPts val="0"/>
              </a:spcAft>
              <a:buNone/>
            </a:pPr>
            <a:r>
              <a:rPr lang="en-US" sz="1600" kern="0" dirty="0">
                <a:solidFill>
                  <a:srgbClr val="000000"/>
                </a:solidFill>
                <a:effectLst/>
                <a:ea typeface="Times New Roman" panose="02020603050405020304" pitchFamily="18" charset="0"/>
                <a:cs typeface="Times New Roman" panose="02020603050405020304" pitchFamily="18" charset="0"/>
              </a:rPr>
              <a:t>In partnership, read the article from a Danish Resistance newspaper. (It was originally written in Danish but translated into English).</a:t>
            </a:r>
            <a:endParaRPr lang="en-US" sz="1600" kern="100" dirty="0">
              <a:effectLst/>
              <a:ea typeface="Calibri" panose="020F0502020204030204" pitchFamily="34" charset="0"/>
              <a:cs typeface="Times New Roman" panose="02020603050405020304" pitchFamily="18" charset="0"/>
            </a:endParaRPr>
          </a:p>
          <a:p>
            <a:pPr marL="0" marR="0" indent="0">
              <a:spcBef>
                <a:spcPts val="0"/>
              </a:spcBef>
              <a:spcAft>
                <a:spcPts val="0"/>
              </a:spcAft>
              <a:buNone/>
            </a:pPr>
            <a:endParaRPr lang="en-US" sz="1600" kern="0" dirty="0">
              <a:solidFill>
                <a:srgbClr val="000000"/>
              </a:solidFill>
              <a:ea typeface="Times New Roman" panose="02020603050405020304" pitchFamily="18" charset="0"/>
              <a:cs typeface="Times New Roman" panose="02020603050405020304" pitchFamily="18" charset="0"/>
            </a:endParaRPr>
          </a:p>
          <a:p>
            <a:pPr marL="0" marR="0" indent="0">
              <a:spcBef>
                <a:spcPts val="0"/>
              </a:spcBef>
              <a:spcAft>
                <a:spcPts val="0"/>
              </a:spcAft>
              <a:buNone/>
            </a:pPr>
            <a:r>
              <a:rPr lang="en-US" sz="1600" kern="0" dirty="0">
                <a:solidFill>
                  <a:srgbClr val="000000"/>
                </a:solidFill>
                <a:effectLst/>
                <a:ea typeface="Times New Roman" panose="02020603050405020304" pitchFamily="18" charset="0"/>
                <a:cs typeface="Times New Roman" panose="02020603050405020304" pitchFamily="18" charset="0"/>
              </a:rPr>
              <a:t>While reading, </a:t>
            </a:r>
            <a:r>
              <a:rPr lang="en-US" sz="1600" b="1" kern="0" dirty="0">
                <a:solidFill>
                  <a:srgbClr val="000000"/>
                </a:solidFill>
                <a:effectLst/>
                <a:ea typeface="Times New Roman" panose="02020603050405020304" pitchFamily="18" charset="0"/>
                <a:cs typeface="Times New Roman" panose="02020603050405020304" pitchFamily="18" charset="0"/>
              </a:rPr>
              <a:t>think about </a:t>
            </a:r>
            <a:r>
              <a:rPr lang="en-US" sz="1600" kern="0" dirty="0">
                <a:solidFill>
                  <a:srgbClr val="000000"/>
                </a:solidFill>
                <a:effectLst/>
                <a:ea typeface="Times New Roman" panose="02020603050405020304" pitchFamily="18" charset="0"/>
                <a:cs typeface="Times New Roman" panose="02020603050405020304" pitchFamily="18" charset="0"/>
              </a:rPr>
              <a:t>what information might be important for people</a:t>
            </a:r>
            <a:r>
              <a:rPr lang="en-US" sz="1600" kern="0" dirty="0">
                <a:solidFill>
                  <a:srgbClr val="000000"/>
                </a:solidFill>
                <a:ea typeface="Times New Roman" panose="02020603050405020304" pitchFamily="18" charset="0"/>
                <a:cs typeface="Times New Roman" panose="02020603050405020304" pitchFamily="18" charset="0"/>
              </a:rPr>
              <a:t> in Denmark</a:t>
            </a:r>
            <a:r>
              <a:rPr lang="en-US" sz="1600" kern="0" dirty="0">
                <a:solidFill>
                  <a:srgbClr val="000000"/>
                </a:solidFill>
                <a:effectLst/>
                <a:ea typeface="Times New Roman" panose="02020603050405020304" pitchFamily="18" charset="0"/>
                <a:cs typeface="Times New Roman" panose="02020603050405020304" pitchFamily="18" charset="0"/>
              </a:rPr>
              <a:t>, both Jews and non-Jews, to know about this event </a:t>
            </a:r>
            <a:r>
              <a:rPr lang="en-US" sz="1600" kern="0" dirty="0">
                <a:solidFill>
                  <a:srgbClr val="000000"/>
                </a:solidFill>
                <a:ea typeface="Times New Roman" panose="02020603050405020304" pitchFamily="18" charset="0"/>
                <a:cs typeface="Times New Roman" panose="02020603050405020304" pitchFamily="18" charset="0"/>
              </a:rPr>
              <a:t>(the </a:t>
            </a:r>
            <a:r>
              <a:rPr lang="en-US" sz="1600" kern="0" dirty="0">
                <a:solidFill>
                  <a:srgbClr val="000000"/>
                </a:solidFill>
                <a:effectLst/>
                <a:ea typeface="Times New Roman" panose="02020603050405020304" pitchFamily="18" charset="0"/>
                <a:cs typeface="Times New Roman" panose="02020603050405020304" pitchFamily="18" charset="0"/>
              </a:rPr>
              <a:t>Warsaw Ghetto Uprising). </a:t>
            </a:r>
            <a:endParaRPr lang="en-US" sz="1600" kern="100" dirty="0">
              <a:effectLst/>
              <a:ea typeface="Calibri" panose="020F0502020204030204" pitchFamily="34" charset="0"/>
              <a:cs typeface="Times New Roman" panose="02020603050405020304" pitchFamily="18" charset="0"/>
            </a:endParaRPr>
          </a:p>
          <a:p>
            <a:pPr marL="0" marR="0" indent="0">
              <a:spcBef>
                <a:spcPts val="0"/>
              </a:spcBef>
              <a:spcAft>
                <a:spcPts val="0"/>
              </a:spcAft>
              <a:buNone/>
            </a:pPr>
            <a:endParaRPr lang="en-US" sz="1600" kern="0" dirty="0">
              <a:solidFill>
                <a:srgbClr val="000000"/>
              </a:solidFill>
              <a:ea typeface="Times New Roman" panose="02020603050405020304" pitchFamily="18" charset="0"/>
              <a:cs typeface="Times New Roman" panose="02020603050405020304" pitchFamily="18" charset="0"/>
            </a:endParaRPr>
          </a:p>
          <a:p>
            <a:pPr marL="0" marR="0" indent="0">
              <a:spcBef>
                <a:spcPts val="0"/>
              </a:spcBef>
              <a:spcAft>
                <a:spcPts val="0"/>
              </a:spcAft>
              <a:buNone/>
            </a:pPr>
            <a:r>
              <a:rPr lang="en-US" sz="1600" b="1" kern="0" dirty="0">
                <a:solidFill>
                  <a:srgbClr val="000000"/>
                </a:solidFill>
                <a:effectLst/>
                <a:ea typeface="Times New Roman" panose="02020603050405020304" pitchFamily="18" charset="0"/>
                <a:cs typeface="Times New Roman" panose="02020603050405020304" pitchFamily="18" charset="0"/>
              </a:rPr>
              <a:t>Circle</a:t>
            </a:r>
            <a:r>
              <a:rPr lang="en-US" sz="1600" kern="0" dirty="0">
                <a:solidFill>
                  <a:srgbClr val="000000"/>
                </a:solidFill>
                <a:effectLst/>
                <a:ea typeface="Times New Roman" panose="02020603050405020304" pitchFamily="18" charset="0"/>
                <a:cs typeface="Times New Roman" panose="02020603050405020304" pitchFamily="18" charset="0"/>
              </a:rPr>
              <a:t> important ideas, words, and information reported to the Danish people in the article.</a:t>
            </a:r>
            <a:endParaRPr lang="en-US" sz="1600" kern="100" dirty="0">
              <a:effectLst/>
              <a:ea typeface="Calibri" panose="020F0502020204030204" pitchFamily="34" charset="0"/>
              <a:cs typeface="Times New Roman" panose="02020603050405020304" pitchFamily="18" charset="0"/>
            </a:endParaRPr>
          </a:p>
          <a:p>
            <a:pPr marL="0" marR="0" indent="0">
              <a:spcBef>
                <a:spcPts val="0"/>
              </a:spcBef>
              <a:spcAft>
                <a:spcPts val="0"/>
              </a:spcAft>
              <a:buNone/>
            </a:pPr>
            <a:endParaRPr lang="en-US" sz="1600" kern="0" dirty="0">
              <a:solidFill>
                <a:srgbClr val="000000"/>
              </a:solidFill>
              <a:effectLst/>
              <a:ea typeface="Times New Roman" panose="02020603050405020304" pitchFamily="18" charset="0"/>
              <a:cs typeface="Times New Roman" panose="02020603050405020304" pitchFamily="18" charset="0"/>
            </a:endParaRPr>
          </a:p>
          <a:p>
            <a:pPr marL="0" marR="0" indent="0">
              <a:spcBef>
                <a:spcPts val="0"/>
              </a:spcBef>
              <a:spcAft>
                <a:spcPts val="0"/>
              </a:spcAft>
              <a:buNone/>
            </a:pPr>
            <a:r>
              <a:rPr lang="en-US" sz="1600" b="1" kern="0" dirty="0">
                <a:solidFill>
                  <a:srgbClr val="000000"/>
                </a:solidFill>
                <a:effectLst/>
                <a:ea typeface="Times New Roman" panose="02020603050405020304" pitchFamily="18" charset="0"/>
                <a:cs typeface="Times New Roman" panose="02020603050405020304" pitchFamily="18" charset="0"/>
              </a:rPr>
              <a:t>Discuss</a:t>
            </a:r>
            <a:r>
              <a:rPr lang="en-US" sz="1600" kern="0" dirty="0">
                <a:solidFill>
                  <a:srgbClr val="000000"/>
                </a:solidFill>
                <a:effectLst/>
                <a:ea typeface="Times New Roman" panose="02020603050405020304" pitchFamily="18" charset="0"/>
                <a:cs typeface="Times New Roman" panose="02020603050405020304" pitchFamily="18" charset="0"/>
              </a:rPr>
              <a:t> with your partner </a:t>
            </a:r>
          </a:p>
          <a:p>
            <a:pPr marL="0" marR="0" indent="0">
              <a:spcBef>
                <a:spcPts val="0"/>
              </a:spcBef>
              <a:spcAft>
                <a:spcPts val="0"/>
              </a:spcAft>
              <a:buNone/>
            </a:pPr>
            <a:r>
              <a:rPr lang="en-US" sz="1600" kern="0" dirty="0">
                <a:solidFill>
                  <a:srgbClr val="000000"/>
                </a:solidFill>
                <a:ea typeface="Times New Roman" panose="02020603050405020304" pitchFamily="18" charset="0"/>
                <a:cs typeface="Times New Roman" panose="02020603050405020304" pitchFamily="18" charset="0"/>
              </a:rPr>
              <a:t>	</a:t>
            </a:r>
            <a:r>
              <a:rPr lang="en-US" sz="1600" kern="0" dirty="0">
                <a:solidFill>
                  <a:srgbClr val="000000"/>
                </a:solidFill>
                <a:effectLst/>
                <a:ea typeface="Times New Roman" panose="02020603050405020304" pitchFamily="18" charset="0"/>
                <a:cs typeface="Times New Roman" panose="02020603050405020304" pitchFamily="18" charset="0"/>
              </a:rPr>
              <a:t>why this information would have been important for people in Denmark to know.</a:t>
            </a:r>
            <a:endParaRPr lang="en-US" sz="1600" kern="100" dirty="0">
              <a:effectLst/>
              <a:ea typeface="Calibri" panose="020F0502020204030204" pitchFamily="34" charset="0"/>
              <a:cs typeface="Times New Roman" panose="02020603050405020304" pitchFamily="18" charset="0"/>
            </a:endParaRPr>
          </a:p>
          <a:p>
            <a:pPr marL="0" marR="0" indent="0">
              <a:spcBef>
                <a:spcPts val="0"/>
              </a:spcBef>
              <a:spcAft>
                <a:spcPts val="0"/>
              </a:spcAft>
              <a:buNone/>
            </a:pPr>
            <a:r>
              <a:rPr lang="en-US" sz="1600" kern="0" dirty="0">
                <a:solidFill>
                  <a:srgbClr val="000000"/>
                </a:solidFill>
                <a:ea typeface="Times New Roman" panose="02020603050405020304" pitchFamily="18" charset="0"/>
                <a:cs typeface="Times New Roman" panose="02020603050405020304" pitchFamily="18" charset="0"/>
              </a:rPr>
              <a:t>	w</a:t>
            </a:r>
            <a:r>
              <a:rPr lang="en-US" sz="1600" kern="0" dirty="0">
                <a:solidFill>
                  <a:srgbClr val="000000"/>
                </a:solidFill>
                <a:effectLst/>
                <a:ea typeface="Times New Roman" panose="02020603050405020304" pitchFamily="18" charset="0"/>
                <a:cs typeface="Times New Roman" panose="02020603050405020304" pitchFamily="18" charset="0"/>
              </a:rPr>
              <a:t>hy this information would have been important for people in other countries to know</a:t>
            </a:r>
            <a:r>
              <a:rPr lang="en-US" sz="1600" kern="0" dirty="0">
                <a:solidFill>
                  <a:srgbClr val="000000"/>
                </a:solidFill>
                <a:ea typeface="Times New Roman" panose="02020603050405020304" pitchFamily="18" charset="0"/>
                <a:cs typeface="Times New Roman" panose="02020603050405020304" pitchFamily="18" charset="0"/>
              </a:rPr>
              <a:t>.</a:t>
            </a:r>
            <a:endParaRPr lang="en-US" sz="1600" kern="100" dirty="0">
              <a:effectLst/>
              <a:ea typeface="Calibri" panose="020F0502020204030204" pitchFamily="34" charset="0"/>
              <a:cs typeface="Times New Roman" panose="02020603050405020304" pitchFamily="18" charset="0"/>
            </a:endParaRPr>
          </a:p>
          <a:p>
            <a:pPr marL="0" marR="0" indent="0">
              <a:spcBef>
                <a:spcPts val="0"/>
              </a:spcBef>
              <a:spcAft>
                <a:spcPts val="0"/>
              </a:spcAft>
              <a:buNone/>
            </a:pPr>
            <a:endParaRPr lang="en-US" sz="1600" kern="0" dirty="0">
              <a:solidFill>
                <a:srgbClr val="000000"/>
              </a:solidFill>
              <a:effectLst/>
              <a:ea typeface="Times New Roman" panose="02020603050405020304" pitchFamily="18" charset="0"/>
              <a:cs typeface="Times New Roman" panose="02020603050405020304" pitchFamily="18" charset="0"/>
            </a:endParaRPr>
          </a:p>
          <a:p>
            <a:pPr marL="0" marR="0" indent="0">
              <a:spcBef>
                <a:spcPts val="0"/>
              </a:spcBef>
              <a:spcAft>
                <a:spcPts val="0"/>
              </a:spcAft>
              <a:buNone/>
            </a:pPr>
            <a:r>
              <a:rPr lang="en-US" sz="1600" kern="0" dirty="0">
                <a:solidFill>
                  <a:srgbClr val="000000"/>
                </a:solidFill>
                <a:effectLst/>
                <a:ea typeface="Times New Roman" panose="02020603050405020304" pitchFamily="18" charset="0"/>
                <a:cs typeface="Times New Roman" panose="02020603050405020304" pitchFamily="18" charset="0"/>
              </a:rPr>
              <a:t>Then </a:t>
            </a:r>
            <a:r>
              <a:rPr lang="en-US" sz="1600" b="1" kern="0" dirty="0">
                <a:solidFill>
                  <a:srgbClr val="000000"/>
                </a:solidFill>
                <a:effectLst/>
                <a:ea typeface="Times New Roman" panose="02020603050405020304" pitchFamily="18" charset="0"/>
                <a:cs typeface="Times New Roman" panose="02020603050405020304" pitchFamily="18" charset="0"/>
              </a:rPr>
              <a:t>look at the circles </a:t>
            </a:r>
            <a:r>
              <a:rPr lang="en-US" sz="1600" kern="0" dirty="0">
                <a:solidFill>
                  <a:srgbClr val="000000"/>
                </a:solidFill>
                <a:effectLst/>
                <a:ea typeface="Times New Roman" panose="02020603050405020304" pitchFamily="18" charset="0"/>
                <a:cs typeface="Times New Roman" panose="02020603050405020304" pitchFamily="18" charset="0"/>
              </a:rPr>
              <a:t>- the important ideas, words, and information that you and your partner circled. </a:t>
            </a:r>
            <a:r>
              <a:rPr lang="en-US" sz="1600" b="1" kern="0" dirty="0">
                <a:solidFill>
                  <a:srgbClr val="000000"/>
                </a:solidFill>
                <a:effectLst/>
                <a:ea typeface="Times New Roman" panose="02020603050405020304" pitchFamily="18" charset="0"/>
                <a:cs typeface="Times New Roman" panose="02020603050405020304" pitchFamily="18" charset="0"/>
              </a:rPr>
              <a:t>Put a line through </a:t>
            </a:r>
            <a:r>
              <a:rPr lang="en-US" sz="1600" kern="0" dirty="0">
                <a:solidFill>
                  <a:srgbClr val="000000"/>
                </a:solidFill>
                <a:effectLst/>
                <a:ea typeface="Times New Roman" panose="02020603050405020304" pitchFamily="18" charset="0"/>
                <a:cs typeface="Times New Roman" panose="02020603050405020304" pitchFamily="18" charset="0"/>
              </a:rPr>
              <a:t>any circles containing ideas, words, or information that the Nazis would not have communicated to the Danish people. </a:t>
            </a:r>
          </a:p>
          <a:p>
            <a:pPr marL="0" marR="0" indent="0">
              <a:spcBef>
                <a:spcPts val="0"/>
              </a:spcBef>
              <a:spcAft>
                <a:spcPts val="0"/>
              </a:spcAft>
              <a:buNone/>
            </a:pPr>
            <a:endParaRPr lang="en-US" sz="1600" kern="0" dirty="0">
              <a:solidFill>
                <a:srgbClr val="000000"/>
              </a:solidFill>
              <a:ea typeface="Times New Roman" panose="02020603050405020304" pitchFamily="18" charset="0"/>
              <a:cs typeface="Times New Roman" panose="02020603050405020304" pitchFamily="18" charset="0"/>
            </a:endParaRPr>
          </a:p>
          <a:p>
            <a:pPr marL="0" marR="0" indent="0">
              <a:spcBef>
                <a:spcPts val="0"/>
              </a:spcBef>
              <a:spcAft>
                <a:spcPts val="0"/>
              </a:spcAft>
              <a:buNone/>
            </a:pPr>
            <a:r>
              <a:rPr lang="en-US" sz="1600" b="1" kern="0" dirty="0">
                <a:solidFill>
                  <a:srgbClr val="000000"/>
                </a:solidFill>
                <a:effectLst/>
                <a:ea typeface="Times New Roman" panose="02020603050405020304" pitchFamily="18" charset="0"/>
                <a:cs typeface="Times New Roman" panose="02020603050405020304" pitchFamily="18" charset="0"/>
              </a:rPr>
              <a:t>Discuss</a:t>
            </a:r>
            <a:r>
              <a:rPr lang="en-US" sz="1600" kern="0" dirty="0">
                <a:solidFill>
                  <a:srgbClr val="000000"/>
                </a:solidFill>
                <a:effectLst/>
                <a:ea typeface="Times New Roman" panose="02020603050405020304" pitchFamily="18" charset="0"/>
                <a:cs typeface="Times New Roman" panose="02020603050405020304" pitchFamily="18" charset="0"/>
              </a:rPr>
              <a:t> with your partner:</a:t>
            </a:r>
          </a:p>
          <a:p>
            <a:pPr marL="0" marR="0" indent="0">
              <a:spcBef>
                <a:spcPts val="0"/>
              </a:spcBef>
              <a:spcAft>
                <a:spcPts val="0"/>
              </a:spcAft>
              <a:buNone/>
            </a:pPr>
            <a:r>
              <a:rPr lang="en-US" sz="1600" kern="0" dirty="0">
                <a:solidFill>
                  <a:srgbClr val="000000"/>
                </a:solidFill>
                <a:ea typeface="Times New Roman" panose="02020603050405020304" pitchFamily="18" charset="0"/>
                <a:cs typeface="Times New Roman" panose="02020603050405020304" pitchFamily="18" charset="0"/>
              </a:rPr>
              <a:t>	</a:t>
            </a:r>
            <a:r>
              <a:rPr lang="en-US" sz="1600" kern="0" dirty="0">
                <a:solidFill>
                  <a:srgbClr val="000000"/>
                </a:solidFill>
                <a:effectLst/>
                <a:ea typeface="Times New Roman" panose="02020603050405020304" pitchFamily="18" charset="0"/>
                <a:cs typeface="Times New Roman" panose="02020603050405020304" pitchFamily="18" charset="0"/>
              </a:rPr>
              <a:t>Why do you think the Nazis would leave this information out? </a:t>
            </a:r>
          </a:p>
          <a:p>
            <a:pPr marL="0" marR="0" indent="0">
              <a:spcBef>
                <a:spcPts val="0"/>
              </a:spcBef>
              <a:spcAft>
                <a:spcPts val="0"/>
              </a:spcAft>
              <a:buNone/>
            </a:pPr>
            <a:r>
              <a:rPr lang="en-US" sz="1600" kern="0" dirty="0">
                <a:solidFill>
                  <a:srgbClr val="000000"/>
                </a:solidFill>
                <a:ea typeface="Times New Roman" panose="02020603050405020304" pitchFamily="18" charset="0"/>
                <a:cs typeface="Times New Roman" panose="02020603050405020304" pitchFamily="18" charset="0"/>
              </a:rPr>
              <a:t>	</a:t>
            </a:r>
            <a:r>
              <a:rPr lang="en-US" sz="1600" kern="0" dirty="0">
                <a:solidFill>
                  <a:srgbClr val="000000"/>
                </a:solidFill>
                <a:effectLst/>
                <a:ea typeface="Times New Roman" panose="02020603050405020304" pitchFamily="18" charset="0"/>
                <a:cs typeface="Times New Roman" panose="02020603050405020304" pitchFamily="18" charset="0"/>
              </a:rPr>
              <a:t>What is the purpose of censoring news? </a:t>
            </a:r>
            <a:r>
              <a:rPr lang="en-US" sz="1600" kern="0" dirty="0">
                <a:solidFill>
                  <a:srgbClr val="000000"/>
                </a:solidFill>
                <a:ea typeface="Times New Roman" panose="02020603050405020304" pitchFamily="18" charset="0"/>
                <a:cs typeface="Times New Roman" panose="02020603050405020304" pitchFamily="18" charset="0"/>
              </a:rPr>
              <a:t>H</a:t>
            </a:r>
            <a:r>
              <a:rPr lang="en-US" sz="1600" kern="0" dirty="0">
                <a:solidFill>
                  <a:srgbClr val="000000"/>
                </a:solidFill>
                <a:effectLst/>
                <a:ea typeface="Times New Roman" panose="02020603050405020304" pitchFamily="18" charset="0"/>
                <a:cs typeface="Times New Roman" panose="02020603050405020304" pitchFamily="18" charset="0"/>
              </a:rPr>
              <a:t>ow might that have served the Nazi cause? </a:t>
            </a:r>
          </a:p>
          <a:p>
            <a:pPr marL="0" marR="0" indent="0">
              <a:spcBef>
                <a:spcPts val="0"/>
              </a:spcBef>
              <a:spcAft>
                <a:spcPts val="0"/>
              </a:spcAft>
              <a:buNone/>
            </a:pPr>
            <a:r>
              <a:rPr lang="en-US" sz="1600" kern="0" dirty="0">
                <a:solidFill>
                  <a:srgbClr val="000000"/>
                </a:solidFill>
                <a:ea typeface="Times New Roman" panose="02020603050405020304" pitchFamily="18" charset="0"/>
                <a:cs typeface="Times New Roman" panose="02020603050405020304" pitchFamily="18" charset="0"/>
              </a:rPr>
              <a:t>	</a:t>
            </a:r>
            <a:r>
              <a:rPr lang="en-US" sz="1600" kern="0" dirty="0">
                <a:solidFill>
                  <a:srgbClr val="000000"/>
                </a:solidFill>
                <a:effectLst/>
                <a:ea typeface="Times New Roman" panose="02020603050405020304" pitchFamily="18" charset="0"/>
                <a:cs typeface="Times New Roman" panose="02020603050405020304" pitchFamily="18" charset="0"/>
              </a:rPr>
              <a:t>What impact would this information have on both Jewish and non-Jewish people in Denmark? </a:t>
            </a:r>
          </a:p>
          <a:p>
            <a:pPr marL="0" marR="0" indent="0">
              <a:spcBef>
                <a:spcPts val="0"/>
              </a:spcBef>
              <a:spcAft>
                <a:spcPts val="0"/>
              </a:spcAft>
              <a:buNone/>
            </a:pPr>
            <a:r>
              <a:rPr lang="en-US" sz="1600" kern="0" dirty="0">
                <a:solidFill>
                  <a:srgbClr val="000000"/>
                </a:solidFill>
                <a:ea typeface="Times New Roman" panose="02020603050405020304" pitchFamily="18" charset="0"/>
                <a:cs typeface="Times New Roman" panose="02020603050405020304" pitchFamily="18" charset="0"/>
              </a:rPr>
              <a:t>	</a:t>
            </a:r>
            <a:r>
              <a:rPr lang="en-US" sz="1600" kern="0" dirty="0">
                <a:solidFill>
                  <a:srgbClr val="000000"/>
                </a:solidFill>
                <a:effectLst/>
                <a:ea typeface="Times New Roman" panose="02020603050405020304" pitchFamily="18" charset="0"/>
                <a:cs typeface="Times New Roman" panose="02020603050405020304" pitchFamily="18" charset="0"/>
              </a:rPr>
              <a:t>How could having access to information help the </a:t>
            </a:r>
            <a:r>
              <a:rPr lang="en-US" sz="1600" kern="0" dirty="0">
                <a:solidFill>
                  <a:srgbClr val="000000"/>
                </a:solidFill>
                <a:ea typeface="Times New Roman" panose="02020603050405020304" pitchFamily="18" charset="0"/>
                <a:cs typeface="Times New Roman" panose="02020603050405020304" pitchFamily="18" charset="0"/>
              </a:rPr>
              <a:t>R</a:t>
            </a:r>
            <a:r>
              <a:rPr lang="en-US" sz="1600" kern="0" dirty="0">
                <a:solidFill>
                  <a:srgbClr val="000000"/>
                </a:solidFill>
                <a:effectLst/>
                <a:ea typeface="Times New Roman" panose="02020603050405020304" pitchFamily="18" charset="0"/>
                <a:cs typeface="Times New Roman" panose="02020603050405020304" pitchFamily="18" charset="0"/>
              </a:rPr>
              <a:t>esistance?</a:t>
            </a:r>
            <a:endParaRPr lang="en-US" sz="1600" dirty="0"/>
          </a:p>
          <a:p>
            <a:pPr marL="0" indent="0">
              <a:buNone/>
            </a:pPr>
            <a:endParaRPr lang="en-US" sz="3200" dirty="0"/>
          </a:p>
        </p:txBody>
      </p:sp>
    </p:spTree>
    <p:extLst>
      <p:ext uri="{BB962C8B-B14F-4D97-AF65-F5344CB8AC3E}">
        <p14:creationId xmlns:p14="http://schemas.microsoft.com/office/powerpoint/2010/main" val="1958099413"/>
      </p:ext>
    </p:extLst>
  </p:cSld>
  <p:clrMapOvr>
    <a:masterClrMapping/>
  </p:clrMapOvr>
  <p:transition spd="med"/>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9" name="Picture 13" descr="Picture 13"/>
          <p:cNvPicPr>
            <a:picLocks noChangeAspect="1"/>
          </p:cNvPicPr>
          <p:nvPr/>
        </p:nvPicPr>
        <p:blipFill>
          <a:blip r:embed="rId3"/>
          <a:stretch>
            <a:fillRect/>
          </a:stretch>
        </p:blipFill>
        <p:spPr>
          <a:xfrm>
            <a:off x="-933809" y="-795143"/>
            <a:ext cx="14567618" cy="8194286"/>
          </a:xfrm>
          <a:prstGeom prst="rect">
            <a:avLst/>
          </a:prstGeom>
          <a:ln w="12700">
            <a:miter lim="400000"/>
          </a:ln>
        </p:spPr>
      </p:pic>
      <p:sp>
        <p:nvSpPr>
          <p:cNvPr id="100" name="Title 1"/>
          <p:cNvSpPr txBox="1">
            <a:spLocks noGrp="1"/>
          </p:cNvSpPr>
          <p:nvPr>
            <p:ph type="title"/>
          </p:nvPr>
        </p:nvSpPr>
        <p:spPr>
          <a:xfrm>
            <a:off x="4056879" y="581683"/>
            <a:ext cx="8135121" cy="1123869"/>
          </a:xfrm>
          <a:prstGeom prst="rect">
            <a:avLst/>
          </a:prstGeom>
        </p:spPr>
        <p:txBody>
          <a:bodyPr>
            <a:normAutofit/>
          </a:bodyPr>
          <a:lstStyle>
            <a:lvl1pPr>
              <a:defRPr sz="3500">
                <a:solidFill>
                  <a:srgbClr val="FFFFFF"/>
                </a:solidFill>
                <a:latin typeface="Eksell Display Small"/>
                <a:ea typeface="Eksell Display Small"/>
                <a:cs typeface="Eksell Display Small"/>
                <a:sym typeface="Eksell Display Small"/>
              </a:defRPr>
            </a:lvl1pPr>
          </a:lstStyle>
          <a:p>
            <a:r>
              <a:rPr lang="en-US" dirty="0"/>
              <a:t>Whole Class Reflection</a:t>
            </a:r>
            <a:endParaRPr dirty="0"/>
          </a:p>
        </p:txBody>
      </p:sp>
      <p:sp>
        <p:nvSpPr>
          <p:cNvPr id="101" name="Content Placeholder 2"/>
          <p:cNvSpPr txBox="1">
            <a:spLocks noGrp="1"/>
          </p:cNvSpPr>
          <p:nvPr>
            <p:ph type="body" sz="quarter" idx="1"/>
          </p:nvPr>
        </p:nvSpPr>
        <p:spPr>
          <a:xfrm>
            <a:off x="1194553" y="1877962"/>
            <a:ext cx="10006847" cy="4524288"/>
          </a:xfrm>
          <a:prstGeom prst="rect">
            <a:avLst/>
          </a:prstGeom>
        </p:spPr>
        <p:txBody>
          <a:bodyPr>
            <a:normAutofit/>
          </a:bodyPr>
          <a:lstStyle/>
          <a:p>
            <a:pPr marL="0" indent="0">
              <a:lnSpc>
                <a:spcPct val="150000"/>
              </a:lnSpc>
              <a:spcBef>
                <a:spcPts val="0"/>
              </a:spcBef>
              <a:buSzTx/>
              <a:buNone/>
              <a:defRPr sz="1600">
                <a:latin typeface="Roboto"/>
                <a:ea typeface="Roboto"/>
                <a:cs typeface="Roboto"/>
                <a:sym typeface="Roboto"/>
              </a:defRPr>
            </a:pPr>
            <a:r>
              <a:rPr lang="en-US" sz="1800" dirty="0"/>
              <a:t>What did you learn about the importance of resistance newspapers to people living in Denmark?</a:t>
            </a:r>
          </a:p>
          <a:p>
            <a:pPr marL="0" indent="0">
              <a:lnSpc>
                <a:spcPct val="150000"/>
              </a:lnSpc>
              <a:spcBef>
                <a:spcPts val="0"/>
              </a:spcBef>
              <a:buSzTx/>
              <a:buNone/>
              <a:defRPr sz="1600">
                <a:latin typeface="Roboto"/>
                <a:ea typeface="Roboto"/>
                <a:cs typeface="Roboto"/>
                <a:sym typeface="Roboto"/>
              </a:defRPr>
            </a:pPr>
            <a:endParaRPr lang="en-US" sz="1800" dirty="0"/>
          </a:p>
          <a:p>
            <a:pPr marL="0" indent="0">
              <a:lnSpc>
                <a:spcPct val="150000"/>
              </a:lnSpc>
              <a:spcBef>
                <a:spcPts val="0"/>
              </a:spcBef>
              <a:buSzTx/>
              <a:buNone/>
              <a:defRPr sz="1600">
                <a:latin typeface="Roboto"/>
                <a:ea typeface="Roboto"/>
                <a:cs typeface="Roboto"/>
                <a:sym typeface="Roboto"/>
              </a:defRPr>
            </a:pPr>
            <a:r>
              <a:rPr lang="en-US" sz="1800" dirty="0"/>
              <a:t>Why do you think it is important for us to learn and talk about resistance activities?</a:t>
            </a:r>
          </a:p>
          <a:p>
            <a:pPr marL="0" indent="0">
              <a:lnSpc>
                <a:spcPct val="150000"/>
              </a:lnSpc>
              <a:spcBef>
                <a:spcPts val="0"/>
              </a:spcBef>
              <a:buSzTx/>
              <a:buNone/>
              <a:defRPr sz="1600">
                <a:latin typeface="Roboto"/>
                <a:ea typeface="Roboto"/>
                <a:cs typeface="Roboto"/>
                <a:sym typeface="Roboto"/>
              </a:defRPr>
            </a:pPr>
            <a:endParaRPr lang="en-US" sz="1800" dirty="0"/>
          </a:p>
          <a:p>
            <a:pPr marL="0" indent="0">
              <a:lnSpc>
                <a:spcPct val="150000"/>
              </a:lnSpc>
              <a:spcBef>
                <a:spcPts val="0"/>
              </a:spcBef>
              <a:buSzTx/>
              <a:buNone/>
              <a:defRPr sz="1600">
                <a:latin typeface="Roboto"/>
                <a:ea typeface="Roboto"/>
                <a:cs typeface="Roboto"/>
                <a:sym typeface="Roboto"/>
              </a:defRPr>
            </a:pPr>
            <a:r>
              <a:rPr lang="en-US" sz="1800" dirty="0"/>
              <a:t>Why do you think the history of the escape and rescue of Jews in Denmark is important to learn about when studying the Holocaust? </a:t>
            </a:r>
          </a:p>
        </p:txBody>
      </p:sp>
    </p:spTree>
    <p:extLst>
      <p:ext uri="{BB962C8B-B14F-4D97-AF65-F5344CB8AC3E}">
        <p14:creationId xmlns:p14="http://schemas.microsoft.com/office/powerpoint/2010/main" val="4021085868"/>
      </p:ext>
    </p:extLst>
  </p:cSld>
  <p:clrMapOvr>
    <a:masterClrMapping/>
  </p:clrMapOvr>
  <p:transition spd="med"/>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 name="Picture 13" descr="Picture 13"/>
          <p:cNvPicPr>
            <a:picLocks noChangeAspect="1"/>
          </p:cNvPicPr>
          <p:nvPr/>
        </p:nvPicPr>
        <p:blipFill>
          <a:blip r:embed="rId3"/>
          <a:stretch>
            <a:fillRect/>
          </a:stretch>
        </p:blipFill>
        <p:spPr>
          <a:xfrm>
            <a:off x="-19410" y="0"/>
            <a:ext cx="12230819" cy="6879836"/>
          </a:xfrm>
          <a:prstGeom prst="rect">
            <a:avLst/>
          </a:prstGeom>
          <a:ln w="12700">
            <a:miter lim="400000"/>
          </a:ln>
        </p:spPr>
      </p:pic>
      <p:sp>
        <p:nvSpPr>
          <p:cNvPr id="2" name="TextBox 1">
            <a:extLst>
              <a:ext uri="{FF2B5EF4-FFF2-40B4-BE49-F238E27FC236}">
                <a16:creationId xmlns:a16="http://schemas.microsoft.com/office/drawing/2014/main" id="{B9AEA4E8-5F58-DE01-AD87-ABF5CF666F12}"/>
              </a:ext>
            </a:extLst>
          </p:cNvPr>
          <p:cNvSpPr txBox="1"/>
          <p:nvPr/>
        </p:nvSpPr>
        <p:spPr>
          <a:xfrm>
            <a:off x="3282043" y="2449286"/>
            <a:ext cx="6009013" cy="147732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45718" tIns="45718" rIns="45718" bIns="45718" numCol="1" spcCol="38100" rtlCol="0" anchor="t">
            <a:spAutoFit/>
          </a:bodyPr>
          <a:lstStyle/>
          <a:p>
            <a:pPr marL="0" marR="0" indent="0" algn="l" defTabSz="914400" rtl="0" fontAlgn="auto" latinLnBrk="0" hangingPunct="0">
              <a:lnSpc>
                <a:spcPct val="100000"/>
              </a:lnSpc>
              <a:spcBef>
                <a:spcPts val="0"/>
              </a:spcBef>
              <a:spcAft>
                <a:spcPts val="0"/>
              </a:spcAft>
              <a:buClrTx/>
              <a:buSzTx/>
              <a:buFontTx/>
              <a:buNone/>
              <a:tabLst/>
            </a:pPr>
            <a:r>
              <a:rPr kumimoji="0" lang="en-US" sz="1800" b="0" i="0" u="none" strike="noStrike" cap="none" spc="0" normalizeH="0" baseline="0">
                <a:ln>
                  <a:noFill/>
                </a:ln>
                <a:solidFill>
                  <a:srgbClr val="000000"/>
                </a:solidFill>
                <a:effectLst/>
                <a:uFillTx/>
                <a:latin typeface="Roboto" panose="02000000000000000000" pitchFamily="2" charset="0"/>
                <a:ea typeface="Roboto" panose="02000000000000000000" pitchFamily="2" charset="0"/>
                <a:sym typeface="Helvetica"/>
              </a:rPr>
              <a:t>What has this history made you think about?</a:t>
            </a:r>
          </a:p>
          <a:p>
            <a:pPr marL="0" marR="0" indent="0" algn="l" defTabSz="914400" rtl="0" fontAlgn="auto" latinLnBrk="0" hangingPunct="0">
              <a:lnSpc>
                <a:spcPct val="100000"/>
              </a:lnSpc>
              <a:spcBef>
                <a:spcPts val="0"/>
              </a:spcBef>
              <a:spcAft>
                <a:spcPts val="0"/>
              </a:spcAft>
              <a:buClrTx/>
              <a:buSzTx/>
              <a:buFontTx/>
              <a:buNone/>
              <a:tabLst/>
            </a:pPr>
            <a:endParaRPr lang="en-US">
              <a:latin typeface="Roboto" panose="02000000000000000000" pitchFamily="2" charset="0"/>
              <a:ea typeface="Roboto" panose="02000000000000000000" pitchFamily="2" charset="0"/>
            </a:endParaRPr>
          </a:p>
          <a:p>
            <a:pPr marL="0" marR="0" indent="0" algn="l" defTabSz="914400" rtl="0" fontAlgn="auto" latinLnBrk="0" hangingPunct="0">
              <a:lnSpc>
                <a:spcPct val="100000"/>
              </a:lnSpc>
              <a:spcBef>
                <a:spcPts val="0"/>
              </a:spcBef>
              <a:spcAft>
                <a:spcPts val="0"/>
              </a:spcAft>
              <a:buClrTx/>
              <a:buSzTx/>
              <a:buFontTx/>
              <a:buNone/>
              <a:tabLst/>
            </a:pPr>
            <a:r>
              <a:rPr kumimoji="0" lang="en-US" sz="1800" b="0" i="0" u="none" strike="noStrike" cap="none" spc="0" normalizeH="0" baseline="0">
                <a:ln>
                  <a:noFill/>
                </a:ln>
                <a:solidFill>
                  <a:srgbClr val="000000"/>
                </a:solidFill>
                <a:effectLst/>
                <a:uFillTx/>
                <a:latin typeface="Roboto" panose="02000000000000000000" pitchFamily="2" charset="0"/>
                <a:ea typeface="Roboto" panose="02000000000000000000" pitchFamily="2" charset="0"/>
                <a:sym typeface="Helvetica"/>
              </a:rPr>
              <a:t>What has changed for you?</a:t>
            </a:r>
          </a:p>
          <a:p>
            <a:pPr marL="0" marR="0" indent="0" algn="l" defTabSz="914400" rtl="0" fontAlgn="auto" latinLnBrk="0" hangingPunct="0">
              <a:lnSpc>
                <a:spcPct val="100000"/>
              </a:lnSpc>
              <a:spcBef>
                <a:spcPts val="0"/>
              </a:spcBef>
              <a:spcAft>
                <a:spcPts val="0"/>
              </a:spcAft>
              <a:buClrTx/>
              <a:buSzTx/>
              <a:buFontTx/>
              <a:buNone/>
              <a:tabLst/>
            </a:pPr>
            <a:endParaRPr lang="en-US">
              <a:latin typeface="Roboto" panose="02000000000000000000" pitchFamily="2" charset="0"/>
              <a:ea typeface="Roboto" panose="02000000000000000000" pitchFamily="2" charset="0"/>
            </a:endParaRPr>
          </a:p>
          <a:p>
            <a:pPr marL="0" marR="0" indent="0" algn="l" defTabSz="914400" rtl="0" fontAlgn="auto" latinLnBrk="0" hangingPunct="0">
              <a:lnSpc>
                <a:spcPct val="100000"/>
              </a:lnSpc>
              <a:spcBef>
                <a:spcPts val="0"/>
              </a:spcBef>
              <a:spcAft>
                <a:spcPts val="0"/>
              </a:spcAft>
              <a:buClrTx/>
              <a:buSzTx/>
              <a:buFontTx/>
              <a:buNone/>
              <a:tabLst/>
            </a:pPr>
            <a:r>
              <a:rPr kumimoji="0" lang="en-US" sz="1800" b="0" i="0" u="none" strike="noStrike" cap="none" spc="0" normalizeH="0" baseline="0">
                <a:ln>
                  <a:noFill/>
                </a:ln>
                <a:solidFill>
                  <a:srgbClr val="000000"/>
                </a:solidFill>
                <a:effectLst/>
                <a:uFillTx/>
                <a:latin typeface="Roboto" panose="02000000000000000000" pitchFamily="2" charset="0"/>
                <a:ea typeface="Roboto" panose="02000000000000000000" pitchFamily="2" charset="0"/>
                <a:sym typeface="Helvetica"/>
              </a:rPr>
              <a:t>Share with the Museum community using #CourageToAct</a:t>
            </a:r>
          </a:p>
        </p:txBody>
      </p:sp>
    </p:spTree>
    <p:extLst>
      <p:ext uri="{BB962C8B-B14F-4D97-AF65-F5344CB8AC3E}">
        <p14:creationId xmlns:p14="http://schemas.microsoft.com/office/powerpoint/2010/main" val="2595074132"/>
      </p:ext>
    </p:extLst>
  </p:cSld>
  <p:clrMapOvr>
    <a:masterClrMapping/>
  </p:clrMapOvr>
  <p:transition spd="med"/>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4" name="Image" descr="Image"/>
          <p:cNvPicPr>
            <a:picLocks noChangeAspect="1"/>
          </p:cNvPicPr>
          <p:nvPr/>
        </p:nvPicPr>
        <p:blipFill>
          <a:blip r:embed="rId2"/>
          <a:stretch>
            <a:fillRect/>
          </a:stretch>
        </p:blipFill>
        <p:spPr>
          <a:xfrm>
            <a:off x="-33537" y="-2435075"/>
            <a:ext cx="12259003" cy="9226487"/>
          </a:xfrm>
          <a:prstGeom prst="rect">
            <a:avLst/>
          </a:prstGeom>
          <a:ln w="12700">
            <a:miter lim="400000"/>
          </a:ln>
        </p:spPr>
      </p:pic>
      <p:sp>
        <p:nvSpPr>
          <p:cNvPr id="95" name="Rectangle"/>
          <p:cNvSpPr/>
          <p:nvPr/>
        </p:nvSpPr>
        <p:spPr>
          <a:xfrm>
            <a:off x="-29477" y="-103879"/>
            <a:ext cx="12577110" cy="7014582"/>
          </a:xfrm>
          <a:prstGeom prst="rect">
            <a:avLst/>
          </a:prstGeom>
          <a:solidFill>
            <a:srgbClr val="000000">
              <a:alpha val="42008"/>
            </a:srgbClr>
          </a:solidFill>
          <a:ln w="12700">
            <a:miter lim="400000"/>
          </a:ln>
        </p:spPr>
        <p:txBody>
          <a:bodyPr lIns="45718" tIns="45718" rIns="45718" bIns="45718" anchor="ctr"/>
          <a:lstStyle/>
          <a:p>
            <a:pPr>
              <a:defRPr>
                <a:latin typeface="+mj-lt"/>
                <a:ea typeface="+mj-ea"/>
                <a:cs typeface="+mj-cs"/>
                <a:sym typeface="Calibri"/>
              </a:defRPr>
            </a:pPr>
            <a:endParaRPr/>
          </a:p>
        </p:txBody>
      </p:sp>
      <p:sp>
        <p:nvSpPr>
          <p:cNvPr id="96" name="Title of  Slide Deck  Can Go Here"/>
          <p:cNvSpPr txBox="1"/>
          <p:nvPr/>
        </p:nvSpPr>
        <p:spPr>
          <a:xfrm>
            <a:off x="587517" y="3513531"/>
            <a:ext cx="5288409" cy="185871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nSpc>
                <a:spcPct val="80000"/>
              </a:lnSpc>
              <a:defRPr sz="7100">
                <a:solidFill>
                  <a:srgbClr val="FFFFFF"/>
                </a:solidFill>
                <a:latin typeface="Eksell Display Small"/>
                <a:ea typeface="Eksell Display Small"/>
                <a:cs typeface="Eksell Display Small"/>
                <a:sym typeface="Eksell Display Small"/>
              </a:defRPr>
            </a:pPr>
            <a:r>
              <a:rPr lang="en-US" dirty="0"/>
              <a:t>Post-Visit</a:t>
            </a:r>
          </a:p>
          <a:p>
            <a:pPr>
              <a:lnSpc>
                <a:spcPct val="80000"/>
              </a:lnSpc>
              <a:defRPr sz="7100">
                <a:solidFill>
                  <a:srgbClr val="FFFFFF"/>
                </a:solidFill>
                <a:latin typeface="Eksell Display Small"/>
                <a:ea typeface="Eksell Display Small"/>
                <a:cs typeface="Eksell Display Small"/>
                <a:sym typeface="Eksell Display Small"/>
              </a:defRPr>
            </a:pPr>
            <a:r>
              <a:rPr lang="en-US" dirty="0"/>
              <a:t>Activities</a:t>
            </a:r>
            <a:endParaRPr dirty="0"/>
          </a:p>
        </p:txBody>
      </p:sp>
      <p:pic>
        <p:nvPicPr>
          <p:cNvPr id="97" name="MJH-Circle-icon_Logo-rgb_KO.ai" descr="MJH-Circle-icon_Logo-rgb_KO.ai"/>
          <p:cNvPicPr>
            <a:picLocks noChangeAspect="1"/>
          </p:cNvPicPr>
          <p:nvPr/>
        </p:nvPicPr>
        <p:blipFill>
          <a:blip r:embed="rId3"/>
          <a:stretch>
            <a:fillRect/>
          </a:stretch>
        </p:blipFill>
        <p:spPr>
          <a:xfrm>
            <a:off x="850426" y="471426"/>
            <a:ext cx="2738659" cy="666451"/>
          </a:xfrm>
          <a:prstGeom prst="rect">
            <a:avLst/>
          </a:prstGeom>
          <a:ln w="12700">
            <a:miter lim="400000"/>
          </a:ln>
        </p:spPr>
      </p:pic>
    </p:spTree>
    <p:extLst>
      <p:ext uri="{BB962C8B-B14F-4D97-AF65-F5344CB8AC3E}">
        <p14:creationId xmlns:p14="http://schemas.microsoft.com/office/powerpoint/2010/main" val="867238029"/>
      </p:ext>
    </p:extLst>
  </p:cSld>
  <p:clrMapOvr>
    <a:masterClrMapping/>
  </p:clrMapOvr>
  <p:transition spd="med"/>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3F5B8C0B-EDDD-FB81-8F66-A2065DF9ADDF}"/>
              </a:ext>
            </a:extLst>
          </p:cNvPr>
          <p:cNvPicPr>
            <a:picLocks noChangeAspect="1"/>
          </p:cNvPicPr>
          <p:nvPr/>
        </p:nvPicPr>
        <p:blipFill rotWithShape="1">
          <a:blip r:embed="rId3"/>
          <a:srcRect b="12126"/>
          <a:stretch/>
        </p:blipFill>
        <p:spPr>
          <a:xfrm>
            <a:off x="20" y="1282"/>
            <a:ext cx="12191980" cy="6856718"/>
          </a:xfrm>
          <a:prstGeom prst="rect">
            <a:avLst/>
          </a:prstGeom>
        </p:spPr>
      </p:pic>
    </p:spTree>
    <p:extLst>
      <p:ext uri="{BB962C8B-B14F-4D97-AF65-F5344CB8AC3E}">
        <p14:creationId xmlns:p14="http://schemas.microsoft.com/office/powerpoint/2010/main" val="2702190810"/>
      </p:ext>
    </p:extLst>
  </p:cSld>
  <p:clrMapOvr>
    <a:masterClrMapping/>
  </p:clrMapOvr>
  <p:transition spd="med"/>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 name="Title 1"/>
          <p:cNvSpPr txBox="1">
            <a:spLocks noGrp="1"/>
          </p:cNvSpPr>
          <p:nvPr>
            <p:ph type="title"/>
          </p:nvPr>
        </p:nvSpPr>
        <p:spPr>
          <a:xfrm>
            <a:off x="9360310" y="136279"/>
            <a:ext cx="2713702" cy="6585441"/>
          </a:xfrm>
          <a:prstGeom prst="rect">
            <a:avLst/>
          </a:prstGeom>
        </p:spPr>
        <p:txBody>
          <a:bodyPr>
            <a:normAutofit/>
          </a:bodyPr>
          <a:lstStyle/>
          <a:p>
            <a:r>
              <a:rPr lang="en-US" kern="0" dirty="0">
                <a:solidFill>
                  <a:schemeClr val="tx1"/>
                </a:solidFill>
                <a:effectLst/>
                <a:latin typeface="Eksell Display Small" panose="00000600000000000000" pitchFamily="50" charset="0"/>
                <a:ea typeface="Calibri Light" panose="020F0302020204030204" pitchFamily="34" charset="0"/>
                <a:cs typeface="Calibri Light" panose="020F0302020204030204" pitchFamily="34" charset="0"/>
              </a:rPr>
              <a:t>Henny Sinding </a:t>
            </a:r>
            <a:r>
              <a:rPr lang="en-US" kern="0" dirty="0" err="1">
                <a:solidFill>
                  <a:schemeClr val="tx1"/>
                </a:solidFill>
                <a:effectLst/>
                <a:latin typeface="Eksell Display Small" panose="00000600000000000000" pitchFamily="50" charset="0"/>
                <a:ea typeface="Calibri Light" panose="020F0302020204030204" pitchFamily="34" charset="0"/>
                <a:cs typeface="Calibri Light" panose="020F0302020204030204" pitchFamily="34" charset="0"/>
              </a:rPr>
              <a:t>Sundø’s</a:t>
            </a:r>
            <a:br>
              <a:rPr lang="en-US" kern="0" dirty="0">
                <a:solidFill>
                  <a:schemeClr val="tx1"/>
                </a:solidFill>
                <a:effectLst/>
                <a:latin typeface="Eksell Display Small" panose="00000600000000000000" pitchFamily="50" charset="0"/>
                <a:ea typeface="Calibri Light" panose="020F0302020204030204" pitchFamily="34" charset="0"/>
                <a:cs typeface="Calibri Light" panose="020F0302020204030204" pitchFamily="34" charset="0"/>
              </a:rPr>
            </a:br>
            <a:r>
              <a:rPr lang="en-US" kern="0" dirty="0">
                <a:solidFill>
                  <a:schemeClr val="tx1"/>
                </a:solidFill>
                <a:effectLst/>
                <a:latin typeface="Eksell Display Small" panose="00000600000000000000" pitchFamily="50" charset="0"/>
                <a:ea typeface="Calibri Light" panose="020F0302020204030204" pitchFamily="34" charset="0"/>
                <a:cs typeface="Calibri Light" panose="020F0302020204030204" pitchFamily="34" charset="0"/>
              </a:rPr>
              <a:t>Testimony</a:t>
            </a:r>
            <a:endParaRPr lang="en-US" dirty="0">
              <a:solidFill>
                <a:schemeClr val="tx1"/>
              </a:solidFill>
              <a:latin typeface="Eksell Display Small" panose="00000600000000000000" pitchFamily="50" charset="0"/>
              <a:ea typeface="Calibri Light" panose="020F0302020204030204" pitchFamily="34" charset="0"/>
              <a:cs typeface="Calibri Light" panose="020F0302020204030204" pitchFamily="34" charset="0"/>
            </a:endParaRPr>
          </a:p>
        </p:txBody>
      </p:sp>
      <p:pic>
        <p:nvPicPr>
          <p:cNvPr id="2" name="Henny Sinding Sundo Interview">
            <a:hlinkClick r:id="" action="ppaction://media"/>
            <a:extLst>
              <a:ext uri="{FF2B5EF4-FFF2-40B4-BE49-F238E27FC236}">
                <a16:creationId xmlns:a16="http://schemas.microsoft.com/office/drawing/2014/main" id="{A76B5620-3C83-2A4D-B7BB-4B60967EAC10}"/>
              </a:ext>
            </a:extLst>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1" y="0"/>
            <a:ext cx="8962293" cy="6721720"/>
          </a:xfrm>
          <a:prstGeom prst="rect">
            <a:avLst/>
          </a:prstGeom>
        </p:spPr>
      </p:pic>
    </p:spTree>
    <p:extLst>
      <p:ext uri="{BB962C8B-B14F-4D97-AF65-F5344CB8AC3E}">
        <p14:creationId xmlns:p14="http://schemas.microsoft.com/office/powerpoint/2010/main" val="1340190087"/>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29582"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 name="TextBox 5"/>
          <p:cNvSpPr txBox="1"/>
          <p:nvPr/>
        </p:nvSpPr>
        <p:spPr>
          <a:xfrm>
            <a:off x="238125" y="5969506"/>
            <a:ext cx="4087026" cy="64633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0" tIns="0" rIns="0" bIns="0">
            <a:spAutoFit/>
          </a:bodyPr>
          <a:lstStyle/>
          <a:p>
            <a:pPr>
              <a:defRPr sz="1200">
                <a:latin typeface="+mj-lt"/>
                <a:ea typeface="+mj-ea"/>
                <a:cs typeface="+mj-cs"/>
                <a:sym typeface="Calibri"/>
              </a:defRPr>
            </a:pPr>
            <a:r>
              <a:rPr lang="en-US" sz="1400" dirty="0"/>
              <a:t>Quote credit: Testimony of Henny Sinding Sundø, recounted in personal correspondence. </a:t>
            </a:r>
            <a:br>
              <a:rPr lang="en-US" sz="1400" dirty="0"/>
            </a:br>
            <a:endParaRPr lang="en-US" sz="1400" dirty="0"/>
          </a:p>
        </p:txBody>
      </p:sp>
      <p:pic>
        <p:nvPicPr>
          <p:cNvPr id="2" name="Picture Placeholder 4" descr="scan0007.jpg">
            <a:extLst>
              <a:ext uri="{FF2B5EF4-FFF2-40B4-BE49-F238E27FC236}">
                <a16:creationId xmlns:a16="http://schemas.microsoft.com/office/drawing/2014/main" id="{EFC0EDFE-B43C-633B-3874-4C4AB22CF6E1}"/>
              </a:ext>
            </a:extLst>
          </p:cNvPr>
          <p:cNvPicPr>
            <a:picLocks noChangeAspect="1"/>
          </p:cNvPicPr>
          <p:nvPr/>
        </p:nvPicPr>
        <p:blipFill>
          <a:blip r:embed="rId3"/>
          <a:srcRect l="2584" r="2584"/>
          <a:stretch/>
        </p:blipFill>
        <p:spPr>
          <a:xfrm>
            <a:off x="238125" y="330422"/>
            <a:ext cx="5857875" cy="4391025"/>
          </a:xfrm>
          <a:prstGeom prst="rect">
            <a:avLst/>
          </a:prstGeom>
          <a:ln w="95250">
            <a:solidFill>
              <a:srgbClr val="A7B9BF"/>
            </a:solidFill>
          </a:ln>
        </p:spPr>
      </p:pic>
      <p:sp>
        <p:nvSpPr>
          <p:cNvPr id="5" name="Title 1">
            <a:extLst>
              <a:ext uri="{FF2B5EF4-FFF2-40B4-BE49-F238E27FC236}">
                <a16:creationId xmlns:a16="http://schemas.microsoft.com/office/drawing/2014/main" id="{6B64D73B-A89C-054F-CE9B-CF0D454126B3}"/>
              </a:ext>
            </a:extLst>
          </p:cNvPr>
          <p:cNvSpPr txBox="1">
            <a:spLocks/>
          </p:cNvSpPr>
          <p:nvPr/>
        </p:nvSpPr>
        <p:spPr>
          <a:xfrm>
            <a:off x="6811002" y="378227"/>
            <a:ext cx="6406559" cy="1264680"/>
          </a:xfrm>
          <a:prstGeom prst="rect">
            <a:avLst/>
          </a:prstGeom>
        </p:spPr>
        <p:txBody>
          <a:bodyPr lIns="0" tIns="0" rIns="0" bIns="0"/>
          <a:lstStyle>
            <a:lvl1pPr marL="0" marR="0" indent="0" algn="l" defTabSz="914400" rtl="0" latinLnBrk="0">
              <a:lnSpc>
                <a:spcPct val="90000"/>
              </a:lnSpc>
              <a:spcBef>
                <a:spcPts val="0"/>
              </a:spcBef>
              <a:spcAft>
                <a:spcPts val="0"/>
              </a:spcAft>
              <a:buClrTx/>
              <a:buSzTx/>
              <a:buFontTx/>
              <a:buNone/>
              <a:tabLst/>
              <a:defRPr sz="4400" b="0" i="0" u="none" strike="noStrike" cap="none" spc="0" baseline="0">
                <a:solidFill>
                  <a:srgbClr val="000000"/>
                </a:solidFill>
                <a:uFillTx/>
                <a:latin typeface="Calibri Light"/>
                <a:ea typeface="Calibri Light"/>
                <a:cs typeface="Calibri Light"/>
                <a:sym typeface="Calibri Light"/>
              </a:defRPr>
            </a:lvl1pPr>
            <a:lvl2pPr marL="0" marR="0" indent="0" algn="l" defTabSz="914400" rtl="0" latinLnBrk="0">
              <a:lnSpc>
                <a:spcPct val="90000"/>
              </a:lnSpc>
              <a:spcBef>
                <a:spcPts val="0"/>
              </a:spcBef>
              <a:spcAft>
                <a:spcPts val="0"/>
              </a:spcAft>
              <a:buClrTx/>
              <a:buSzTx/>
              <a:buFontTx/>
              <a:buNone/>
              <a:tabLst/>
              <a:defRPr sz="4400" b="0" i="0" u="none" strike="noStrike" cap="none" spc="0" baseline="0">
                <a:solidFill>
                  <a:srgbClr val="000000"/>
                </a:solidFill>
                <a:uFillTx/>
                <a:latin typeface="Calibri Light"/>
                <a:ea typeface="Calibri Light"/>
                <a:cs typeface="Calibri Light"/>
                <a:sym typeface="Calibri Light"/>
              </a:defRPr>
            </a:lvl2pPr>
            <a:lvl3pPr marL="0" marR="0" indent="0" algn="l" defTabSz="914400" rtl="0" latinLnBrk="0">
              <a:lnSpc>
                <a:spcPct val="90000"/>
              </a:lnSpc>
              <a:spcBef>
                <a:spcPts val="0"/>
              </a:spcBef>
              <a:spcAft>
                <a:spcPts val="0"/>
              </a:spcAft>
              <a:buClrTx/>
              <a:buSzTx/>
              <a:buFontTx/>
              <a:buNone/>
              <a:tabLst/>
              <a:defRPr sz="4400" b="0" i="0" u="none" strike="noStrike" cap="none" spc="0" baseline="0">
                <a:solidFill>
                  <a:srgbClr val="000000"/>
                </a:solidFill>
                <a:uFillTx/>
                <a:latin typeface="Calibri Light"/>
                <a:ea typeface="Calibri Light"/>
                <a:cs typeface="Calibri Light"/>
                <a:sym typeface="Calibri Light"/>
              </a:defRPr>
            </a:lvl3pPr>
            <a:lvl4pPr marL="0" marR="0" indent="0" algn="l" defTabSz="914400" rtl="0" latinLnBrk="0">
              <a:lnSpc>
                <a:spcPct val="90000"/>
              </a:lnSpc>
              <a:spcBef>
                <a:spcPts val="0"/>
              </a:spcBef>
              <a:spcAft>
                <a:spcPts val="0"/>
              </a:spcAft>
              <a:buClrTx/>
              <a:buSzTx/>
              <a:buFontTx/>
              <a:buNone/>
              <a:tabLst/>
              <a:defRPr sz="4400" b="0" i="0" u="none" strike="noStrike" cap="none" spc="0" baseline="0">
                <a:solidFill>
                  <a:srgbClr val="000000"/>
                </a:solidFill>
                <a:uFillTx/>
                <a:latin typeface="Calibri Light"/>
                <a:ea typeface="Calibri Light"/>
                <a:cs typeface="Calibri Light"/>
                <a:sym typeface="Calibri Light"/>
              </a:defRPr>
            </a:lvl4pPr>
            <a:lvl5pPr marL="0" marR="0" indent="0" algn="l" defTabSz="914400" rtl="0" latinLnBrk="0">
              <a:lnSpc>
                <a:spcPct val="90000"/>
              </a:lnSpc>
              <a:spcBef>
                <a:spcPts val="0"/>
              </a:spcBef>
              <a:spcAft>
                <a:spcPts val="0"/>
              </a:spcAft>
              <a:buClrTx/>
              <a:buSzTx/>
              <a:buFontTx/>
              <a:buNone/>
              <a:tabLst/>
              <a:defRPr sz="4400" b="0" i="0" u="none" strike="noStrike" cap="none" spc="0" baseline="0">
                <a:solidFill>
                  <a:srgbClr val="000000"/>
                </a:solidFill>
                <a:uFillTx/>
                <a:latin typeface="Calibri Light"/>
                <a:ea typeface="Calibri Light"/>
                <a:cs typeface="Calibri Light"/>
                <a:sym typeface="Calibri Light"/>
              </a:defRPr>
            </a:lvl5pPr>
            <a:lvl6pPr marL="0" marR="0" indent="0" algn="l" defTabSz="914400" rtl="0" latinLnBrk="0">
              <a:lnSpc>
                <a:spcPct val="90000"/>
              </a:lnSpc>
              <a:spcBef>
                <a:spcPts val="0"/>
              </a:spcBef>
              <a:spcAft>
                <a:spcPts val="0"/>
              </a:spcAft>
              <a:buClrTx/>
              <a:buSzTx/>
              <a:buFontTx/>
              <a:buNone/>
              <a:tabLst/>
              <a:defRPr sz="4400" b="0" i="0" u="none" strike="noStrike" cap="none" spc="0" baseline="0">
                <a:solidFill>
                  <a:srgbClr val="000000"/>
                </a:solidFill>
                <a:uFillTx/>
                <a:latin typeface="Calibri Light"/>
                <a:ea typeface="Calibri Light"/>
                <a:cs typeface="Calibri Light"/>
                <a:sym typeface="Calibri Light"/>
              </a:defRPr>
            </a:lvl6pPr>
            <a:lvl7pPr marL="0" marR="0" indent="0" algn="l" defTabSz="914400" rtl="0" latinLnBrk="0">
              <a:lnSpc>
                <a:spcPct val="90000"/>
              </a:lnSpc>
              <a:spcBef>
                <a:spcPts val="0"/>
              </a:spcBef>
              <a:spcAft>
                <a:spcPts val="0"/>
              </a:spcAft>
              <a:buClrTx/>
              <a:buSzTx/>
              <a:buFontTx/>
              <a:buNone/>
              <a:tabLst/>
              <a:defRPr sz="4400" b="0" i="0" u="none" strike="noStrike" cap="none" spc="0" baseline="0">
                <a:solidFill>
                  <a:srgbClr val="000000"/>
                </a:solidFill>
                <a:uFillTx/>
                <a:latin typeface="Calibri Light"/>
                <a:ea typeface="Calibri Light"/>
                <a:cs typeface="Calibri Light"/>
                <a:sym typeface="Calibri Light"/>
              </a:defRPr>
            </a:lvl7pPr>
            <a:lvl8pPr marL="0" marR="0" indent="0" algn="l" defTabSz="914400" rtl="0" latinLnBrk="0">
              <a:lnSpc>
                <a:spcPct val="90000"/>
              </a:lnSpc>
              <a:spcBef>
                <a:spcPts val="0"/>
              </a:spcBef>
              <a:spcAft>
                <a:spcPts val="0"/>
              </a:spcAft>
              <a:buClrTx/>
              <a:buSzTx/>
              <a:buFontTx/>
              <a:buNone/>
              <a:tabLst/>
              <a:defRPr sz="4400" b="0" i="0" u="none" strike="noStrike" cap="none" spc="0" baseline="0">
                <a:solidFill>
                  <a:srgbClr val="000000"/>
                </a:solidFill>
                <a:uFillTx/>
                <a:latin typeface="Calibri Light"/>
                <a:ea typeface="Calibri Light"/>
                <a:cs typeface="Calibri Light"/>
                <a:sym typeface="Calibri Light"/>
              </a:defRPr>
            </a:lvl8pPr>
            <a:lvl9pPr marL="0" marR="0" indent="0" algn="l" defTabSz="914400" rtl="0" latinLnBrk="0">
              <a:lnSpc>
                <a:spcPct val="90000"/>
              </a:lnSpc>
              <a:spcBef>
                <a:spcPts val="0"/>
              </a:spcBef>
              <a:spcAft>
                <a:spcPts val="0"/>
              </a:spcAft>
              <a:buClrTx/>
              <a:buSzTx/>
              <a:buFontTx/>
              <a:buNone/>
              <a:tabLst/>
              <a:defRPr sz="4400" b="0" i="0" u="none" strike="noStrike" cap="none" spc="0" baseline="0">
                <a:solidFill>
                  <a:srgbClr val="000000"/>
                </a:solidFill>
                <a:uFillTx/>
                <a:latin typeface="Calibri Light"/>
                <a:ea typeface="Calibri Light"/>
                <a:cs typeface="Calibri Light"/>
                <a:sym typeface="Calibri Light"/>
              </a:defRPr>
            </a:lvl9pPr>
          </a:lstStyle>
          <a:p>
            <a:pPr hangingPunct="1">
              <a:lnSpc>
                <a:spcPct val="100000"/>
              </a:lnSpc>
              <a:defRPr sz="2000">
                <a:latin typeface="Eksell Display Small"/>
                <a:ea typeface="Eksell Display Small"/>
                <a:cs typeface="Eksell Display Small"/>
                <a:sym typeface="Eksell Display Small"/>
              </a:defRPr>
            </a:pPr>
            <a:r>
              <a:rPr lang="en-US" sz="4000" dirty="0">
                <a:latin typeface="Eksell Display Small"/>
                <a:ea typeface="Eksell Display Small"/>
                <a:cs typeface="Eksell Display Small"/>
                <a:sym typeface="Eksell Display Small"/>
              </a:rPr>
              <a:t>Henny Sinding Sundø</a:t>
            </a:r>
          </a:p>
        </p:txBody>
      </p:sp>
      <p:sp>
        <p:nvSpPr>
          <p:cNvPr id="4" name="TextBox 3">
            <a:extLst>
              <a:ext uri="{FF2B5EF4-FFF2-40B4-BE49-F238E27FC236}">
                <a16:creationId xmlns:a16="http://schemas.microsoft.com/office/drawing/2014/main" id="{F0598793-3DF3-071B-0351-82639FB575F9}"/>
              </a:ext>
            </a:extLst>
          </p:cNvPr>
          <p:cNvSpPr txBox="1"/>
          <p:nvPr/>
        </p:nvSpPr>
        <p:spPr>
          <a:xfrm>
            <a:off x="6811002" y="1473403"/>
            <a:ext cx="4655784" cy="449610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a:spAutoFit/>
          </a:bodyPr>
          <a:lstStyle/>
          <a:p>
            <a:pPr>
              <a:lnSpc>
                <a:spcPct val="120000"/>
              </a:lnSpc>
              <a:defRPr sz="1400">
                <a:latin typeface="Roboto"/>
                <a:ea typeface="Roboto"/>
                <a:cs typeface="Roboto"/>
                <a:sym typeface="Roboto"/>
              </a:defRPr>
            </a:pPr>
            <a:r>
              <a:rPr lang="en-US" sz="2000" dirty="0"/>
              <a:t>Henny risked her life to help more than 300 Jews escape the Nazis. </a:t>
            </a:r>
          </a:p>
          <a:p>
            <a:pPr>
              <a:lnSpc>
                <a:spcPct val="120000"/>
              </a:lnSpc>
              <a:defRPr sz="1400">
                <a:latin typeface="Roboto"/>
                <a:ea typeface="Roboto"/>
                <a:cs typeface="Roboto"/>
                <a:sym typeface="Roboto"/>
              </a:defRPr>
            </a:pPr>
            <a:endParaRPr lang="en-US" sz="2000" dirty="0"/>
          </a:p>
          <a:p>
            <a:pPr>
              <a:lnSpc>
                <a:spcPct val="120000"/>
              </a:lnSpc>
              <a:defRPr sz="1400">
                <a:latin typeface="Roboto"/>
                <a:ea typeface="Roboto"/>
                <a:cs typeface="Roboto"/>
                <a:sym typeface="Roboto"/>
              </a:defRPr>
            </a:pPr>
            <a:r>
              <a:rPr lang="en-US" sz="2000" dirty="0"/>
              <a:t>“</a:t>
            </a:r>
            <a:r>
              <a:rPr lang="en-US" sz="2000" b="1" dirty="0"/>
              <a:t>We were not heroes</a:t>
            </a:r>
            <a:r>
              <a:rPr lang="en-US" sz="2000" dirty="0"/>
              <a:t>,” Henny said about her rescue work with the crew of Gerda III. </a:t>
            </a:r>
          </a:p>
          <a:p>
            <a:pPr>
              <a:lnSpc>
                <a:spcPct val="120000"/>
              </a:lnSpc>
              <a:defRPr sz="1400">
                <a:latin typeface="Roboto"/>
                <a:ea typeface="Roboto"/>
                <a:cs typeface="Roboto"/>
                <a:sym typeface="Roboto"/>
              </a:defRPr>
            </a:pPr>
            <a:endParaRPr lang="en-US" sz="2000" dirty="0"/>
          </a:p>
          <a:p>
            <a:pPr>
              <a:lnSpc>
                <a:spcPct val="120000"/>
              </a:lnSpc>
              <a:defRPr sz="1400">
                <a:latin typeface="Roboto"/>
                <a:ea typeface="Roboto"/>
                <a:cs typeface="Roboto"/>
                <a:sym typeface="Roboto"/>
              </a:defRPr>
            </a:pPr>
            <a:r>
              <a:rPr lang="en-US" sz="2000" dirty="0"/>
              <a:t>“</a:t>
            </a:r>
            <a:r>
              <a:rPr lang="en-US" sz="2000" b="1" dirty="0"/>
              <a:t>It was the right thing to do, so we did it. Simple as that</a:t>
            </a:r>
            <a:r>
              <a:rPr lang="en-US" sz="2000" dirty="0"/>
              <a:t>.” </a:t>
            </a:r>
          </a:p>
          <a:p>
            <a:pPr>
              <a:lnSpc>
                <a:spcPct val="120000"/>
              </a:lnSpc>
              <a:defRPr sz="1400">
                <a:latin typeface="Roboto"/>
                <a:ea typeface="Roboto"/>
                <a:cs typeface="Roboto"/>
                <a:sym typeface="Roboto"/>
              </a:defRPr>
            </a:pPr>
            <a:endParaRPr lang="en-US" sz="2000" dirty="0"/>
          </a:p>
          <a:p>
            <a:pPr>
              <a:lnSpc>
                <a:spcPct val="120000"/>
              </a:lnSpc>
              <a:defRPr sz="1400">
                <a:latin typeface="Roboto"/>
                <a:ea typeface="Roboto"/>
                <a:cs typeface="Roboto"/>
                <a:sym typeface="Roboto"/>
              </a:defRPr>
            </a:pPr>
            <a:endParaRPr lang="en-US" sz="2000" dirty="0"/>
          </a:p>
          <a:p>
            <a:pPr>
              <a:lnSpc>
                <a:spcPct val="120000"/>
              </a:lnSpc>
              <a:defRPr sz="1400">
                <a:latin typeface="Roboto"/>
                <a:ea typeface="Roboto"/>
                <a:cs typeface="Roboto"/>
                <a:sym typeface="Roboto"/>
              </a:defRPr>
            </a:pPr>
            <a:endParaRPr lang="en-US" sz="2000" dirty="0"/>
          </a:p>
        </p:txBody>
      </p:sp>
    </p:spTree>
    <p:extLst>
      <p:ext uri="{BB962C8B-B14F-4D97-AF65-F5344CB8AC3E}">
        <p14:creationId xmlns:p14="http://schemas.microsoft.com/office/powerpoint/2010/main" val="1886207872"/>
      </p:ext>
    </p:extLst>
  </p:cSld>
  <p:clrMapOvr>
    <a:masterClrMapping/>
  </p:clrMapOvr>
  <p:transition spd="med"/>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 name="TextBox 5"/>
          <p:cNvSpPr txBox="1"/>
          <p:nvPr/>
        </p:nvSpPr>
        <p:spPr>
          <a:xfrm>
            <a:off x="260644" y="5717258"/>
            <a:ext cx="4087026" cy="86177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spAutoFit/>
          </a:bodyPr>
          <a:lstStyle/>
          <a:p>
            <a:pPr>
              <a:defRPr sz="1200">
                <a:latin typeface="+mj-lt"/>
                <a:ea typeface="+mj-ea"/>
                <a:cs typeface="+mj-cs"/>
                <a:sym typeface="Calibri"/>
              </a:defRPr>
            </a:pPr>
            <a:r>
              <a:rPr lang="en-US" sz="1400" dirty="0"/>
              <a:t>From Oral history interview with Bent Melchior, conducted by Judith Goldstein on June 24, 1996. RG-50.030.0364. Courtesy of United States Holocaust Memorial Museum.</a:t>
            </a:r>
          </a:p>
        </p:txBody>
      </p:sp>
      <p:sp>
        <p:nvSpPr>
          <p:cNvPr id="5" name="Title 1">
            <a:extLst>
              <a:ext uri="{FF2B5EF4-FFF2-40B4-BE49-F238E27FC236}">
                <a16:creationId xmlns:a16="http://schemas.microsoft.com/office/drawing/2014/main" id="{6B64D73B-A89C-054F-CE9B-CF0D454126B3}"/>
              </a:ext>
            </a:extLst>
          </p:cNvPr>
          <p:cNvSpPr txBox="1">
            <a:spLocks/>
          </p:cNvSpPr>
          <p:nvPr/>
        </p:nvSpPr>
        <p:spPr>
          <a:xfrm>
            <a:off x="7357240" y="378227"/>
            <a:ext cx="5860321" cy="1264680"/>
          </a:xfrm>
          <a:prstGeom prst="rect">
            <a:avLst/>
          </a:prstGeom>
        </p:spPr>
        <p:txBody>
          <a:bodyPr lIns="0" tIns="0" rIns="0" bIns="0"/>
          <a:lstStyle>
            <a:lvl1pPr marL="0" marR="0" indent="0" algn="l" defTabSz="914400" rtl="0" latinLnBrk="0">
              <a:lnSpc>
                <a:spcPct val="90000"/>
              </a:lnSpc>
              <a:spcBef>
                <a:spcPts val="0"/>
              </a:spcBef>
              <a:spcAft>
                <a:spcPts val="0"/>
              </a:spcAft>
              <a:buClrTx/>
              <a:buSzTx/>
              <a:buFontTx/>
              <a:buNone/>
              <a:tabLst/>
              <a:defRPr sz="4400" b="0" i="0" u="none" strike="noStrike" cap="none" spc="0" baseline="0">
                <a:solidFill>
                  <a:srgbClr val="000000"/>
                </a:solidFill>
                <a:uFillTx/>
                <a:latin typeface="Calibri Light"/>
                <a:ea typeface="Calibri Light"/>
                <a:cs typeface="Calibri Light"/>
                <a:sym typeface="Calibri Light"/>
              </a:defRPr>
            </a:lvl1pPr>
            <a:lvl2pPr marL="0" marR="0" indent="0" algn="l" defTabSz="914400" rtl="0" latinLnBrk="0">
              <a:lnSpc>
                <a:spcPct val="90000"/>
              </a:lnSpc>
              <a:spcBef>
                <a:spcPts val="0"/>
              </a:spcBef>
              <a:spcAft>
                <a:spcPts val="0"/>
              </a:spcAft>
              <a:buClrTx/>
              <a:buSzTx/>
              <a:buFontTx/>
              <a:buNone/>
              <a:tabLst/>
              <a:defRPr sz="4400" b="0" i="0" u="none" strike="noStrike" cap="none" spc="0" baseline="0">
                <a:solidFill>
                  <a:srgbClr val="000000"/>
                </a:solidFill>
                <a:uFillTx/>
                <a:latin typeface="Calibri Light"/>
                <a:ea typeface="Calibri Light"/>
                <a:cs typeface="Calibri Light"/>
                <a:sym typeface="Calibri Light"/>
              </a:defRPr>
            </a:lvl2pPr>
            <a:lvl3pPr marL="0" marR="0" indent="0" algn="l" defTabSz="914400" rtl="0" latinLnBrk="0">
              <a:lnSpc>
                <a:spcPct val="90000"/>
              </a:lnSpc>
              <a:spcBef>
                <a:spcPts val="0"/>
              </a:spcBef>
              <a:spcAft>
                <a:spcPts val="0"/>
              </a:spcAft>
              <a:buClrTx/>
              <a:buSzTx/>
              <a:buFontTx/>
              <a:buNone/>
              <a:tabLst/>
              <a:defRPr sz="4400" b="0" i="0" u="none" strike="noStrike" cap="none" spc="0" baseline="0">
                <a:solidFill>
                  <a:srgbClr val="000000"/>
                </a:solidFill>
                <a:uFillTx/>
                <a:latin typeface="Calibri Light"/>
                <a:ea typeface="Calibri Light"/>
                <a:cs typeface="Calibri Light"/>
                <a:sym typeface="Calibri Light"/>
              </a:defRPr>
            </a:lvl3pPr>
            <a:lvl4pPr marL="0" marR="0" indent="0" algn="l" defTabSz="914400" rtl="0" latinLnBrk="0">
              <a:lnSpc>
                <a:spcPct val="90000"/>
              </a:lnSpc>
              <a:spcBef>
                <a:spcPts val="0"/>
              </a:spcBef>
              <a:spcAft>
                <a:spcPts val="0"/>
              </a:spcAft>
              <a:buClrTx/>
              <a:buSzTx/>
              <a:buFontTx/>
              <a:buNone/>
              <a:tabLst/>
              <a:defRPr sz="4400" b="0" i="0" u="none" strike="noStrike" cap="none" spc="0" baseline="0">
                <a:solidFill>
                  <a:srgbClr val="000000"/>
                </a:solidFill>
                <a:uFillTx/>
                <a:latin typeface="Calibri Light"/>
                <a:ea typeface="Calibri Light"/>
                <a:cs typeface="Calibri Light"/>
                <a:sym typeface="Calibri Light"/>
              </a:defRPr>
            </a:lvl4pPr>
            <a:lvl5pPr marL="0" marR="0" indent="0" algn="l" defTabSz="914400" rtl="0" latinLnBrk="0">
              <a:lnSpc>
                <a:spcPct val="90000"/>
              </a:lnSpc>
              <a:spcBef>
                <a:spcPts val="0"/>
              </a:spcBef>
              <a:spcAft>
                <a:spcPts val="0"/>
              </a:spcAft>
              <a:buClrTx/>
              <a:buSzTx/>
              <a:buFontTx/>
              <a:buNone/>
              <a:tabLst/>
              <a:defRPr sz="4400" b="0" i="0" u="none" strike="noStrike" cap="none" spc="0" baseline="0">
                <a:solidFill>
                  <a:srgbClr val="000000"/>
                </a:solidFill>
                <a:uFillTx/>
                <a:latin typeface="Calibri Light"/>
                <a:ea typeface="Calibri Light"/>
                <a:cs typeface="Calibri Light"/>
                <a:sym typeface="Calibri Light"/>
              </a:defRPr>
            </a:lvl5pPr>
            <a:lvl6pPr marL="0" marR="0" indent="0" algn="l" defTabSz="914400" rtl="0" latinLnBrk="0">
              <a:lnSpc>
                <a:spcPct val="90000"/>
              </a:lnSpc>
              <a:spcBef>
                <a:spcPts val="0"/>
              </a:spcBef>
              <a:spcAft>
                <a:spcPts val="0"/>
              </a:spcAft>
              <a:buClrTx/>
              <a:buSzTx/>
              <a:buFontTx/>
              <a:buNone/>
              <a:tabLst/>
              <a:defRPr sz="4400" b="0" i="0" u="none" strike="noStrike" cap="none" spc="0" baseline="0">
                <a:solidFill>
                  <a:srgbClr val="000000"/>
                </a:solidFill>
                <a:uFillTx/>
                <a:latin typeface="Calibri Light"/>
                <a:ea typeface="Calibri Light"/>
                <a:cs typeface="Calibri Light"/>
                <a:sym typeface="Calibri Light"/>
              </a:defRPr>
            </a:lvl6pPr>
            <a:lvl7pPr marL="0" marR="0" indent="0" algn="l" defTabSz="914400" rtl="0" latinLnBrk="0">
              <a:lnSpc>
                <a:spcPct val="90000"/>
              </a:lnSpc>
              <a:spcBef>
                <a:spcPts val="0"/>
              </a:spcBef>
              <a:spcAft>
                <a:spcPts val="0"/>
              </a:spcAft>
              <a:buClrTx/>
              <a:buSzTx/>
              <a:buFontTx/>
              <a:buNone/>
              <a:tabLst/>
              <a:defRPr sz="4400" b="0" i="0" u="none" strike="noStrike" cap="none" spc="0" baseline="0">
                <a:solidFill>
                  <a:srgbClr val="000000"/>
                </a:solidFill>
                <a:uFillTx/>
                <a:latin typeface="Calibri Light"/>
                <a:ea typeface="Calibri Light"/>
                <a:cs typeface="Calibri Light"/>
                <a:sym typeface="Calibri Light"/>
              </a:defRPr>
            </a:lvl7pPr>
            <a:lvl8pPr marL="0" marR="0" indent="0" algn="l" defTabSz="914400" rtl="0" latinLnBrk="0">
              <a:lnSpc>
                <a:spcPct val="90000"/>
              </a:lnSpc>
              <a:spcBef>
                <a:spcPts val="0"/>
              </a:spcBef>
              <a:spcAft>
                <a:spcPts val="0"/>
              </a:spcAft>
              <a:buClrTx/>
              <a:buSzTx/>
              <a:buFontTx/>
              <a:buNone/>
              <a:tabLst/>
              <a:defRPr sz="4400" b="0" i="0" u="none" strike="noStrike" cap="none" spc="0" baseline="0">
                <a:solidFill>
                  <a:srgbClr val="000000"/>
                </a:solidFill>
                <a:uFillTx/>
                <a:latin typeface="Calibri Light"/>
                <a:ea typeface="Calibri Light"/>
                <a:cs typeface="Calibri Light"/>
                <a:sym typeface="Calibri Light"/>
              </a:defRPr>
            </a:lvl8pPr>
            <a:lvl9pPr marL="0" marR="0" indent="0" algn="l" defTabSz="914400" rtl="0" latinLnBrk="0">
              <a:lnSpc>
                <a:spcPct val="90000"/>
              </a:lnSpc>
              <a:spcBef>
                <a:spcPts val="0"/>
              </a:spcBef>
              <a:spcAft>
                <a:spcPts val="0"/>
              </a:spcAft>
              <a:buClrTx/>
              <a:buSzTx/>
              <a:buFontTx/>
              <a:buNone/>
              <a:tabLst/>
              <a:defRPr sz="4400" b="0" i="0" u="none" strike="noStrike" cap="none" spc="0" baseline="0">
                <a:solidFill>
                  <a:srgbClr val="000000"/>
                </a:solidFill>
                <a:uFillTx/>
                <a:latin typeface="Calibri Light"/>
                <a:ea typeface="Calibri Light"/>
                <a:cs typeface="Calibri Light"/>
                <a:sym typeface="Calibri Light"/>
              </a:defRPr>
            </a:lvl9pPr>
          </a:lstStyle>
          <a:p>
            <a:pPr hangingPunct="1">
              <a:lnSpc>
                <a:spcPct val="100000"/>
              </a:lnSpc>
              <a:defRPr sz="2000">
                <a:latin typeface="Eksell Display Small"/>
                <a:ea typeface="Eksell Display Small"/>
                <a:cs typeface="Eksell Display Small"/>
                <a:sym typeface="Eksell Display Small"/>
              </a:defRPr>
            </a:pPr>
            <a:r>
              <a:rPr lang="en-US" sz="4000" dirty="0">
                <a:latin typeface="Eksell Display Small"/>
                <a:ea typeface="Eksell Display Small"/>
                <a:cs typeface="Eksell Display Small"/>
                <a:sym typeface="Eksell Display Small"/>
              </a:rPr>
              <a:t>Bent Melchior</a:t>
            </a:r>
          </a:p>
        </p:txBody>
      </p:sp>
      <p:sp>
        <p:nvSpPr>
          <p:cNvPr id="4" name="TextBox 3">
            <a:extLst>
              <a:ext uri="{FF2B5EF4-FFF2-40B4-BE49-F238E27FC236}">
                <a16:creationId xmlns:a16="http://schemas.microsoft.com/office/drawing/2014/main" id="{F0598793-3DF3-071B-0351-82639FB575F9}"/>
              </a:ext>
            </a:extLst>
          </p:cNvPr>
          <p:cNvSpPr txBox="1"/>
          <p:nvPr/>
        </p:nvSpPr>
        <p:spPr>
          <a:xfrm>
            <a:off x="7357240" y="1473403"/>
            <a:ext cx="4109545" cy="477464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a:spAutoFit/>
          </a:bodyPr>
          <a:lstStyle/>
          <a:p>
            <a:pPr>
              <a:lnSpc>
                <a:spcPct val="120000"/>
              </a:lnSpc>
              <a:defRPr sz="1400">
                <a:latin typeface="Roboto"/>
                <a:ea typeface="Roboto"/>
                <a:cs typeface="Roboto"/>
                <a:sym typeface="Roboto"/>
              </a:defRPr>
            </a:pPr>
            <a:r>
              <a:rPr lang="en-US" sz="3200" b="1" dirty="0"/>
              <a:t>“If others did that for us, we have to do that for others when we are in the situation to help.”</a:t>
            </a:r>
          </a:p>
          <a:p>
            <a:pPr>
              <a:lnSpc>
                <a:spcPct val="120000"/>
              </a:lnSpc>
              <a:defRPr sz="1400">
                <a:latin typeface="Roboto"/>
                <a:ea typeface="Roboto"/>
                <a:cs typeface="Roboto"/>
                <a:sym typeface="Roboto"/>
              </a:defRPr>
            </a:pPr>
            <a:endParaRPr lang="en-US" sz="3200" b="1" dirty="0"/>
          </a:p>
          <a:p>
            <a:pPr>
              <a:lnSpc>
                <a:spcPct val="120000"/>
              </a:lnSpc>
              <a:defRPr sz="1400">
                <a:latin typeface="Roboto"/>
                <a:ea typeface="Roboto"/>
                <a:cs typeface="Roboto"/>
                <a:sym typeface="Roboto"/>
              </a:defRPr>
            </a:pPr>
            <a:endParaRPr lang="en-US" sz="3200" b="1" dirty="0"/>
          </a:p>
          <a:p>
            <a:pPr>
              <a:lnSpc>
                <a:spcPct val="120000"/>
              </a:lnSpc>
              <a:defRPr sz="1400">
                <a:latin typeface="Roboto"/>
                <a:ea typeface="Roboto"/>
                <a:cs typeface="Roboto"/>
                <a:sym typeface="Roboto"/>
              </a:defRPr>
            </a:pPr>
            <a:endParaRPr lang="en-US" sz="3200" b="1" dirty="0"/>
          </a:p>
        </p:txBody>
      </p:sp>
      <p:pic>
        <p:nvPicPr>
          <p:cNvPr id="3" name="Picture 2" descr="A person in a military uniform&#10;&#10;Description automatically generated">
            <a:extLst>
              <a:ext uri="{FF2B5EF4-FFF2-40B4-BE49-F238E27FC236}">
                <a16:creationId xmlns:a16="http://schemas.microsoft.com/office/drawing/2014/main" id="{8D4B5944-6CD4-1361-6D88-C91FBB09CA29}"/>
              </a:ext>
            </a:extLst>
          </p:cNvPr>
          <p:cNvPicPr>
            <a:picLocks noChangeAspect="1"/>
          </p:cNvPicPr>
          <p:nvPr/>
        </p:nvPicPr>
        <p:blipFill>
          <a:blip r:embed="rId3"/>
          <a:stretch>
            <a:fillRect/>
          </a:stretch>
        </p:blipFill>
        <p:spPr>
          <a:xfrm>
            <a:off x="238125" y="589258"/>
            <a:ext cx="6874892" cy="3867127"/>
          </a:xfrm>
          <a:prstGeom prst="rect">
            <a:avLst/>
          </a:prstGeom>
          <a:ln w="95250">
            <a:solidFill>
              <a:srgbClr val="A7B9BF"/>
            </a:solidFill>
          </a:ln>
        </p:spPr>
      </p:pic>
    </p:spTree>
    <p:extLst>
      <p:ext uri="{BB962C8B-B14F-4D97-AF65-F5344CB8AC3E}">
        <p14:creationId xmlns:p14="http://schemas.microsoft.com/office/powerpoint/2010/main" val="1137960542"/>
      </p:ext>
    </p:extLst>
  </p:cSld>
  <p:clrMapOvr>
    <a:masterClrMapping/>
  </p:clrMapOvr>
  <p:transition spd="med"/>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0" name="Picture 2" descr="Picture 2"/>
          <p:cNvPicPr>
            <a:picLocks noChangeAspect="1"/>
          </p:cNvPicPr>
          <p:nvPr/>
        </p:nvPicPr>
        <p:blipFill>
          <a:blip r:embed="rId3"/>
          <a:stretch>
            <a:fillRect/>
          </a:stretch>
        </p:blipFill>
        <p:spPr>
          <a:xfrm>
            <a:off x="0" y="0"/>
            <a:ext cx="12192000" cy="6858000"/>
          </a:xfrm>
          <a:prstGeom prst="rect">
            <a:avLst/>
          </a:prstGeom>
          <a:ln w="12700">
            <a:miter lim="400000"/>
          </a:ln>
        </p:spPr>
      </p:pic>
      <p:sp>
        <p:nvSpPr>
          <p:cNvPr id="111" name="Rectangle 2"/>
          <p:cNvSpPr txBox="1"/>
          <p:nvPr/>
        </p:nvSpPr>
        <p:spPr>
          <a:xfrm>
            <a:off x="324421" y="2967334"/>
            <a:ext cx="11543169" cy="104393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45718" tIns="45718" rIns="45718" bIns="45718">
            <a:spAutoFit/>
          </a:bodyPr>
          <a:lstStyle>
            <a:lvl1pPr algn="ctr">
              <a:defRPr sz="6300">
                <a:ln w="10160" cap="flat">
                  <a:solidFill>
                    <a:schemeClr val="accent5"/>
                  </a:solidFill>
                  <a:prstDash val="solid"/>
                  <a:round/>
                </a:ln>
                <a:solidFill>
                  <a:srgbClr val="FFFFFF"/>
                </a:solidFill>
                <a:effectLst>
                  <a:outerShdw blurRad="38100" dist="22860" dir="5400000" rotWithShape="0">
                    <a:srgbClr val="000000">
                      <a:alpha val="30000"/>
                    </a:srgbClr>
                  </a:outerShdw>
                </a:effectLst>
                <a:latin typeface="Eksell Display Small"/>
                <a:ea typeface="Eksell Display Small"/>
                <a:cs typeface="Eksell Display Small"/>
                <a:sym typeface="Eksell Display Small"/>
              </a:defRPr>
            </a:lvl1pPr>
          </a:lstStyle>
          <a:p>
            <a:r>
              <a:t>Courage to Act: Rescue in Denmark</a:t>
            </a:r>
          </a:p>
        </p:txBody>
      </p:sp>
    </p:spTree>
  </p:cSld>
  <p:clrMapOvr>
    <a:masterClrMapping/>
  </p:clrMapOvr>
  <p:transition spd="med"/>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3" name="Picture 3" descr="Picture 3"/>
          <p:cNvPicPr>
            <a:picLocks noChangeAspect="1"/>
          </p:cNvPicPr>
          <p:nvPr/>
        </p:nvPicPr>
        <p:blipFill>
          <a:blip r:embed="rId3"/>
          <a:srcRect b="13144"/>
          <a:stretch>
            <a:fillRect/>
          </a:stretch>
        </p:blipFill>
        <p:spPr>
          <a:xfrm>
            <a:off x="18" y="1281"/>
            <a:ext cx="12191982" cy="6856719"/>
          </a:xfrm>
          <a:prstGeom prst="rect">
            <a:avLst/>
          </a:prstGeom>
          <a:ln w="12700">
            <a:miter lim="400000"/>
          </a:ln>
        </p:spPr>
      </p:pic>
    </p:spTree>
  </p:cSld>
  <p:clrMapOvr>
    <a:masterClrMapping/>
  </p:clrMapOvr>
  <p:transition spd="med"/>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 name="TextBox 1"/>
          <p:cNvSpPr txBox="1"/>
          <p:nvPr/>
        </p:nvSpPr>
        <p:spPr>
          <a:xfrm>
            <a:off x="7175497" y="330422"/>
            <a:ext cx="4400989" cy="604011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0" tIns="0" rIns="0" bIns="0">
            <a:spAutoFit/>
          </a:bodyPr>
          <a:lstStyle/>
          <a:p>
            <a:pPr>
              <a:lnSpc>
                <a:spcPct val="120000"/>
              </a:lnSpc>
              <a:defRPr sz="1400">
                <a:latin typeface="Roboto"/>
                <a:ea typeface="Roboto"/>
                <a:cs typeface="Roboto"/>
                <a:sym typeface="Roboto"/>
              </a:defRPr>
            </a:pPr>
            <a:r>
              <a:rPr dirty="0"/>
              <a:t>A government proclamation on April 9, 1940 laid out </a:t>
            </a:r>
            <a:br>
              <a:rPr dirty="0"/>
            </a:br>
            <a:r>
              <a:rPr dirty="0"/>
              <a:t>the course: “The Danish government shall strive to protect our country and the Danish people from the disasters of war. At the same time we encourage </a:t>
            </a:r>
            <a:br>
              <a:rPr dirty="0"/>
            </a:br>
            <a:r>
              <a:rPr dirty="0"/>
              <a:t>all to exert the utmost calm and restraint in the face </a:t>
            </a:r>
            <a:br>
              <a:rPr dirty="0"/>
            </a:br>
            <a:r>
              <a:rPr dirty="0"/>
              <a:t>of the present situation. Law and order must prevail throughout the country and all who have official duties to carry out should be met with loyal behavior.”</a:t>
            </a:r>
          </a:p>
          <a:p>
            <a:pPr>
              <a:lnSpc>
                <a:spcPct val="120000"/>
              </a:lnSpc>
              <a:defRPr sz="1400">
                <a:latin typeface="Roboto"/>
                <a:ea typeface="Roboto"/>
                <a:cs typeface="Roboto"/>
                <a:sym typeface="Roboto"/>
              </a:defRPr>
            </a:pPr>
            <a:br>
              <a:rPr dirty="0"/>
            </a:br>
            <a:r>
              <a:rPr dirty="0"/>
              <a:t>The Germans had granted Denmark certain guarantees at the outset: they did not come with hostile intent and would abstain from intervening in Danish domestic affairs, they said. Since Denmark was not formally at war with Germany, the government saw an opportunity to retain at least a part of Danish autonomy and national sovereignty. So the political system continued to function. Its objective was to avert any warfare on Danish soil, limit the extent of German influence and block the Danish Nazis from rallying support. </a:t>
            </a:r>
          </a:p>
          <a:p>
            <a:pPr>
              <a:lnSpc>
                <a:spcPct val="120000"/>
              </a:lnSpc>
              <a:defRPr sz="1400">
                <a:latin typeface="Roboto"/>
                <a:ea typeface="Roboto"/>
                <a:cs typeface="Roboto"/>
                <a:sym typeface="Roboto"/>
              </a:defRPr>
            </a:pPr>
            <a:endParaRPr dirty="0"/>
          </a:p>
          <a:p>
            <a:pPr>
              <a:lnSpc>
                <a:spcPct val="120000"/>
              </a:lnSpc>
              <a:defRPr sz="1400" i="1">
                <a:solidFill>
                  <a:srgbClr val="222222"/>
                </a:solidFill>
                <a:latin typeface="Roboto"/>
                <a:ea typeface="Roboto"/>
                <a:cs typeface="Roboto"/>
                <a:sym typeface="Roboto"/>
              </a:defRPr>
            </a:pPr>
            <a:r>
              <a:rPr sz="1200" dirty="0"/>
              <a:t>From</a:t>
            </a:r>
            <a:r>
              <a:rPr sz="1200" i="0" dirty="0"/>
              <a:t> October 1943 THE RESCUE OF THE DANISH JEWS FROM ANNIHILATION, Royal Danish Ministry </a:t>
            </a:r>
            <a:br>
              <a:rPr sz="1200" i="0" dirty="0"/>
            </a:br>
            <a:r>
              <a:rPr sz="1200" i="0" dirty="0"/>
              <a:t>of Foreign Affairs and The Museum of Danish Resistance 1940-1945</a:t>
            </a:r>
          </a:p>
        </p:txBody>
      </p:sp>
      <p:pic>
        <p:nvPicPr>
          <p:cNvPr id="116" name="Picture 4" descr="Picture 4"/>
          <p:cNvPicPr>
            <a:picLocks noChangeAspect="1"/>
          </p:cNvPicPr>
          <p:nvPr/>
        </p:nvPicPr>
        <p:blipFill>
          <a:blip r:embed="rId3"/>
          <a:stretch>
            <a:fillRect/>
          </a:stretch>
        </p:blipFill>
        <p:spPr>
          <a:xfrm>
            <a:off x="434201" y="415204"/>
            <a:ext cx="6120100" cy="4145875"/>
          </a:xfrm>
          <a:prstGeom prst="rect">
            <a:avLst/>
          </a:prstGeom>
          <a:ln w="127000">
            <a:solidFill>
              <a:srgbClr val="A7B9BF"/>
            </a:solidFill>
            <a:miter lim="400000"/>
          </a:ln>
        </p:spPr>
      </p:pic>
      <p:sp>
        <p:nvSpPr>
          <p:cNvPr id="117" name="TextBox 5"/>
          <p:cNvSpPr txBox="1"/>
          <p:nvPr/>
        </p:nvSpPr>
        <p:spPr>
          <a:xfrm>
            <a:off x="381708" y="5505563"/>
            <a:ext cx="4087026" cy="71120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0" tIns="0" rIns="0" bIns="0">
            <a:spAutoFit/>
          </a:bodyPr>
          <a:lstStyle/>
          <a:p>
            <a:pPr>
              <a:defRPr sz="1200">
                <a:latin typeface="+mj-lt"/>
                <a:ea typeface="+mj-ea"/>
                <a:cs typeface="+mj-cs"/>
                <a:sym typeface="Calibri"/>
              </a:defRPr>
            </a:pPr>
            <a:r>
              <a:t>Photograph by H. Lund Hansen, blockade of </a:t>
            </a:r>
            <a:br/>
            <a:r>
              <a:t>Østerbrogade, Copenhagen, Denmark, April 9, 1940. </a:t>
            </a:r>
          </a:p>
          <a:p>
            <a:pPr>
              <a:defRPr sz="1200">
                <a:latin typeface="+mj-lt"/>
                <a:ea typeface="+mj-ea"/>
                <a:cs typeface="+mj-cs"/>
                <a:sym typeface="Calibri"/>
              </a:defRPr>
            </a:pPr>
            <a:r>
              <a:t>Courtesy of The National Museum of Denmark/</a:t>
            </a:r>
            <a:br/>
            <a:r>
              <a:t>The Danish Resistance Museum.</a:t>
            </a:r>
          </a:p>
        </p:txBody>
      </p:sp>
    </p:spTree>
  </p:cSld>
  <p:clrMapOvr>
    <a:masterClrMapping/>
  </p:clrMapOvr>
  <p:transition spd="med"/>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 name="Title 1"/>
          <p:cNvSpPr txBox="1">
            <a:spLocks noGrp="1"/>
          </p:cNvSpPr>
          <p:nvPr>
            <p:ph type="title"/>
          </p:nvPr>
        </p:nvSpPr>
        <p:spPr>
          <a:xfrm>
            <a:off x="308602" y="57820"/>
            <a:ext cx="6406559" cy="1264680"/>
          </a:xfrm>
          <a:prstGeom prst="rect">
            <a:avLst/>
          </a:prstGeom>
        </p:spPr>
        <p:txBody>
          <a:bodyPr lIns="0" tIns="0" rIns="0" bIns="0"/>
          <a:lstStyle/>
          <a:p>
            <a:pPr>
              <a:lnSpc>
                <a:spcPct val="100000"/>
              </a:lnSpc>
              <a:defRPr sz="2000">
                <a:latin typeface="Eksell Display Small"/>
                <a:ea typeface="Eksell Display Small"/>
                <a:cs typeface="Eksell Display Small"/>
                <a:sym typeface="Eksell Display Small"/>
              </a:defRPr>
            </a:pPr>
            <a:r>
              <a:t>What were Jewish people throughout </a:t>
            </a:r>
            <a:br/>
            <a:r>
              <a:t>Europe experiencing under Nazi rule during this time?</a:t>
            </a:r>
          </a:p>
        </p:txBody>
      </p:sp>
      <p:sp>
        <p:nvSpPr>
          <p:cNvPr id="120" name="Content Placeholder 2"/>
          <p:cNvSpPr txBox="1">
            <a:spLocks noGrp="1"/>
          </p:cNvSpPr>
          <p:nvPr>
            <p:ph type="body" idx="1"/>
          </p:nvPr>
        </p:nvSpPr>
        <p:spPr>
          <a:xfrm>
            <a:off x="312101" y="1322500"/>
            <a:ext cx="11567798" cy="5477680"/>
          </a:xfrm>
          <a:prstGeom prst="rect">
            <a:avLst/>
          </a:prstGeom>
        </p:spPr>
        <p:txBody>
          <a:bodyPr lIns="0" tIns="0" rIns="0" bIns="0" numCol="3" spcCol="195841"/>
          <a:lstStyle/>
          <a:p>
            <a:pPr marL="0" indent="0" defTabSz="228600">
              <a:lnSpc>
                <a:spcPct val="110000"/>
              </a:lnSpc>
              <a:spcBef>
                <a:spcPts val="0"/>
              </a:spcBef>
              <a:buSzTx/>
              <a:buNone/>
              <a:defRPr sz="1200" b="1">
                <a:latin typeface="Roboto"/>
                <a:ea typeface="Roboto"/>
                <a:cs typeface="Roboto"/>
                <a:sym typeface="Roboto"/>
              </a:defRPr>
            </a:pPr>
            <a:r>
              <a:rPr dirty="0"/>
              <a:t>February 27, 1925:</a:t>
            </a:r>
            <a:r>
              <a:rPr b="0" dirty="0"/>
              <a:t> Adolf Hitler becomes the leader of the Nazi political party, which at first is very small. The Nazis are violently antisemitic and against democracy. </a:t>
            </a:r>
          </a:p>
          <a:p>
            <a:pPr marL="0" indent="0" defTabSz="228600">
              <a:lnSpc>
                <a:spcPct val="110000"/>
              </a:lnSpc>
              <a:spcBef>
                <a:spcPts val="0"/>
              </a:spcBef>
              <a:buSzTx/>
              <a:buNone/>
              <a:defRPr sz="1200">
                <a:latin typeface="Roboto"/>
                <a:ea typeface="Roboto"/>
                <a:cs typeface="Roboto"/>
                <a:sym typeface="Roboto"/>
              </a:defRPr>
            </a:pPr>
            <a:endParaRPr b="0" dirty="0"/>
          </a:p>
          <a:p>
            <a:pPr marL="0" indent="0" defTabSz="228600">
              <a:lnSpc>
                <a:spcPct val="110000"/>
              </a:lnSpc>
              <a:spcBef>
                <a:spcPts val="0"/>
              </a:spcBef>
              <a:buSzTx/>
              <a:buNone/>
              <a:defRPr sz="1200" b="1">
                <a:latin typeface="Roboto"/>
                <a:ea typeface="Roboto"/>
                <a:cs typeface="Roboto"/>
                <a:sym typeface="Roboto"/>
              </a:defRPr>
            </a:pPr>
            <a:r>
              <a:rPr dirty="0"/>
              <a:t>January 30, 1933</a:t>
            </a:r>
            <a:r>
              <a:rPr b="0" dirty="0"/>
              <a:t>: Adolf Hitler is named Germany’s chancellor, or head of government.</a:t>
            </a:r>
          </a:p>
          <a:p>
            <a:pPr marL="0" indent="0" defTabSz="228600">
              <a:lnSpc>
                <a:spcPct val="110000"/>
              </a:lnSpc>
              <a:spcBef>
                <a:spcPts val="0"/>
              </a:spcBef>
              <a:buSzTx/>
              <a:buNone/>
              <a:defRPr sz="1200">
                <a:latin typeface="Roboto"/>
                <a:ea typeface="Roboto"/>
                <a:cs typeface="Roboto"/>
                <a:sym typeface="Roboto"/>
              </a:defRPr>
            </a:pPr>
            <a:endParaRPr b="0" dirty="0"/>
          </a:p>
          <a:p>
            <a:pPr marL="0" indent="0" defTabSz="228600">
              <a:lnSpc>
                <a:spcPct val="110000"/>
              </a:lnSpc>
              <a:spcBef>
                <a:spcPts val="0"/>
              </a:spcBef>
              <a:buSzTx/>
              <a:buNone/>
              <a:defRPr sz="1200" b="1">
                <a:latin typeface="Roboto"/>
                <a:ea typeface="Roboto"/>
                <a:cs typeface="Roboto"/>
                <a:sym typeface="Roboto"/>
              </a:defRPr>
            </a:pPr>
            <a:r>
              <a:rPr dirty="0"/>
              <a:t>March 1933:</a:t>
            </a:r>
            <a:r>
              <a:rPr b="0" dirty="0"/>
              <a:t> Nazis establish Dachau, a concentration camp used to punish anyone who </a:t>
            </a:r>
            <a:br>
              <a:rPr b="0" dirty="0"/>
            </a:br>
            <a:r>
              <a:rPr b="0" dirty="0"/>
              <a:t>the Nazis consider an “enemy” of Hitler. </a:t>
            </a:r>
          </a:p>
          <a:p>
            <a:pPr marL="0" indent="0" defTabSz="228600">
              <a:lnSpc>
                <a:spcPct val="110000"/>
              </a:lnSpc>
              <a:spcBef>
                <a:spcPts val="0"/>
              </a:spcBef>
              <a:buSzTx/>
              <a:buNone/>
              <a:defRPr sz="1200">
                <a:latin typeface="Roboto"/>
                <a:ea typeface="Roboto"/>
                <a:cs typeface="Roboto"/>
                <a:sym typeface="Roboto"/>
              </a:defRPr>
            </a:pPr>
            <a:endParaRPr b="0" dirty="0"/>
          </a:p>
          <a:p>
            <a:pPr marL="0" indent="0" defTabSz="228600">
              <a:lnSpc>
                <a:spcPct val="110000"/>
              </a:lnSpc>
              <a:spcBef>
                <a:spcPts val="0"/>
              </a:spcBef>
              <a:buSzTx/>
              <a:buNone/>
              <a:defRPr sz="1200" b="1">
                <a:latin typeface="Roboto"/>
                <a:ea typeface="Roboto"/>
                <a:cs typeface="Roboto"/>
                <a:sym typeface="Roboto"/>
              </a:defRPr>
            </a:pPr>
            <a:r>
              <a:rPr dirty="0"/>
              <a:t>April 1, 1933:</a:t>
            </a:r>
            <a:r>
              <a:rPr b="0" dirty="0"/>
              <a:t> Nazis lead a boycott of shops owned by Jews. During a boycott, people refuse to be customers of a certain business, as a form of pressure or protest. </a:t>
            </a:r>
          </a:p>
          <a:p>
            <a:pPr marL="0" indent="0" defTabSz="228600">
              <a:lnSpc>
                <a:spcPct val="110000"/>
              </a:lnSpc>
              <a:spcBef>
                <a:spcPts val="0"/>
              </a:spcBef>
              <a:buSzTx/>
              <a:buNone/>
              <a:defRPr sz="1200">
                <a:latin typeface="Roboto"/>
                <a:ea typeface="Roboto"/>
                <a:cs typeface="Roboto"/>
                <a:sym typeface="Roboto"/>
              </a:defRPr>
            </a:pPr>
            <a:endParaRPr b="0" dirty="0"/>
          </a:p>
          <a:p>
            <a:pPr marL="0" indent="0" defTabSz="228600">
              <a:lnSpc>
                <a:spcPct val="110000"/>
              </a:lnSpc>
              <a:spcBef>
                <a:spcPts val="0"/>
              </a:spcBef>
              <a:buSzTx/>
              <a:buNone/>
              <a:defRPr sz="1200" b="1">
                <a:latin typeface="Roboto"/>
                <a:ea typeface="Roboto"/>
                <a:cs typeface="Roboto"/>
                <a:sym typeface="Roboto"/>
              </a:defRPr>
            </a:pPr>
            <a:r>
              <a:rPr dirty="0"/>
              <a:t>August 1934: </a:t>
            </a:r>
            <a:r>
              <a:rPr b="0" dirty="0"/>
              <a:t>Hitler declares himself </a:t>
            </a:r>
            <a:r>
              <a:rPr b="0" i="1" dirty="0"/>
              <a:t>Führer</a:t>
            </a:r>
            <a:r>
              <a:rPr b="0" dirty="0"/>
              <a:t>, taking on the absolute powers of a dictator. </a:t>
            </a:r>
            <a:r>
              <a:rPr b="0" i="1" dirty="0"/>
              <a:t>Führer</a:t>
            </a:r>
            <a:r>
              <a:rPr b="0" dirty="0"/>
              <a:t> is a German word for “leader.” </a:t>
            </a:r>
          </a:p>
          <a:p>
            <a:pPr marL="0" indent="0" defTabSz="228600">
              <a:lnSpc>
                <a:spcPct val="110000"/>
              </a:lnSpc>
              <a:spcBef>
                <a:spcPts val="0"/>
              </a:spcBef>
              <a:buSzTx/>
              <a:buNone/>
              <a:defRPr sz="1200">
                <a:latin typeface="Roboto"/>
                <a:ea typeface="Roboto"/>
                <a:cs typeface="Roboto"/>
                <a:sym typeface="Roboto"/>
              </a:defRPr>
            </a:pPr>
            <a:endParaRPr b="0" dirty="0"/>
          </a:p>
          <a:p>
            <a:pPr marL="0" indent="0" defTabSz="228600">
              <a:lnSpc>
                <a:spcPct val="110000"/>
              </a:lnSpc>
              <a:spcBef>
                <a:spcPts val="0"/>
              </a:spcBef>
              <a:buSzTx/>
              <a:buNone/>
              <a:defRPr sz="1200" b="1">
                <a:latin typeface="Roboto"/>
                <a:ea typeface="Roboto"/>
                <a:cs typeface="Roboto"/>
                <a:sym typeface="Roboto"/>
              </a:defRPr>
            </a:pPr>
            <a:r>
              <a:rPr dirty="0"/>
              <a:t>September 15, 1935:</a:t>
            </a:r>
            <a:r>
              <a:rPr b="0" dirty="0"/>
              <a:t> The Nuremberg Race Laws declare that Jews are no longer German citizens. </a:t>
            </a:r>
            <a:br>
              <a:rPr b="0" dirty="0"/>
            </a:br>
            <a:r>
              <a:rPr b="0" dirty="0"/>
              <a:t>The Nazis want to force Jews to leave Germany. </a:t>
            </a:r>
          </a:p>
          <a:p>
            <a:pPr marL="0" indent="0" defTabSz="228600">
              <a:lnSpc>
                <a:spcPct val="110000"/>
              </a:lnSpc>
              <a:spcBef>
                <a:spcPts val="0"/>
              </a:spcBef>
              <a:buSzTx/>
              <a:buNone/>
              <a:defRPr sz="1200">
                <a:latin typeface="Roboto"/>
                <a:ea typeface="Roboto"/>
                <a:cs typeface="Roboto"/>
                <a:sym typeface="Roboto"/>
              </a:defRPr>
            </a:pPr>
            <a:endParaRPr b="0" dirty="0"/>
          </a:p>
          <a:p>
            <a:pPr marL="0" indent="0" defTabSz="228600">
              <a:lnSpc>
                <a:spcPct val="110000"/>
              </a:lnSpc>
              <a:spcBef>
                <a:spcPts val="0"/>
              </a:spcBef>
              <a:buSzTx/>
              <a:buNone/>
              <a:defRPr sz="1200" b="1">
                <a:latin typeface="Roboto"/>
                <a:ea typeface="Roboto"/>
                <a:cs typeface="Roboto"/>
                <a:sym typeface="Roboto"/>
              </a:defRPr>
            </a:pPr>
            <a:r>
              <a:rPr dirty="0"/>
              <a:t>March–September 1938</a:t>
            </a:r>
            <a:r>
              <a:rPr b="0" dirty="0"/>
              <a:t>: Germany takes control </a:t>
            </a:r>
            <a:br>
              <a:rPr b="0" dirty="0"/>
            </a:br>
            <a:r>
              <a:rPr b="0" dirty="0"/>
              <a:t>of Austria and parts of Czech lands. The added territory brings hundreds of thousands more Jews under Nazi control. </a:t>
            </a:r>
          </a:p>
          <a:p>
            <a:pPr marL="0" indent="0" defTabSz="228600">
              <a:lnSpc>
                <a:spcPct val="110000"/>
              </a:lnSpc>
              <a:spcBef>
                <a:spcPts val="0"/>
              </a:spcBef>
              <a:buSzTx/>
              <a:buNone/>
              <a:defRPr sz="1200" b="1">
                <a:latin typeface="Roboto"/>
                <a:ea typeface="Roboto"/>
                <a:cs typeface="Roboto"/>
                <a:sym typeface="Roboto"/>
              </a:defRPr>
            </a:pPr>
            <a:r>
              <a:rPr dirty="0"/>
              <a:t>November 9–10, 1938:</a:t>
            </a:r>
            <a:r>
              <a:rPr b="0" dirty="0"/>
              <a:t> Nazis launch </a:t>
            </a:r>
            <a:r>
              <a:rPr b="0" i="1" dirty="0"/>
              <a:t>Kristallnacht</a:t>
            </a:r>
            <a:r>
              <a:rPr b="0" dirty="0"/>
              <a:t>, </a:t>
            </a:r>
            <a:br>
              <a:rPr b="0" dirty="0"/>
            </a:br>
            <a:r>
              <a:rPr b="0" dirty="0"/>
              <a:t>or the Night of Broken Glass. People vandalize and burn hundreds of synagogues, destroy Jewish shops and homes, imprison about 30,000 Jewish men. Hundreds of Jews die across Germany, Austria, and parts of Czechoslovakia. </a:t>
            </a:r>
          </a:p>
          <a:p>
            <a:pPr marL="0" indent="0" defTabSz="228600">
              <a:lnSpc>
                <a:spcPct val="110000"/>
              </a:lnSpc>
              <a:spcBef>
                <a:spcPts val="0"/>
              </a:spcBef>
              <a:buSzTx/>
              <a:buNone/>
              <a:defRPr sz="1200">
                <a:latin typeface="Roboto"/>
                <a:ea typeface="Roboto"/>
                <a:cs typeface="Roboto"/>
                <a:sym typeface="Roboto"/>
              </a:defRPr>
            </a:pPr>
            <a:endParaRPr b="0" dirty="0"/>
          </a:p>
          <a:p>
            <a:pPr marL="0" indent="0" defTabSz="228600">
              <a:lnSpc>
                <a:spcPct val="110000"/>
              </a:lnSpc>
              <a:spcBef>
                <a:spcPts val="0"/>
              </a:spcBef>
              <a:buSzTx/>
              <a:buNone/>
              <a:defRPr sz="1200" b="1">
                <a:latin typeface="Roboto"/>
                <a:ea typeface="Roboto"/>
                <a:cs typeface="Roboto"/>
                <a:sym typeface="Roboto"/>
              </a:defRPr>
            </a:pPr>
            <a:r>
              <a:rPr dirty="0"/>
              <a:t>September 1, 1939:</a:t>
            </a:r>
            <a:r>
              <a:rPr b="0" dirty="0"/>
              <a:t> German troops invade Poland. Great Britain and France quickly join the war against Nazi Germany. World War II begins. </a:t>
            </a:r>
          </a:p>
          <a:p>
            <a:pPr marL="0" indent="0" defTabSz="228600">
              <a:lnSpc>
                <a:spcPct val="110000"/>
              </a:lnSpc>
              <a:spcBef>
                <a:spcPts val="0"/>
              </a:spcBef>
              <a:buSzTx/>
              <a:buNone/>
              <a:defRPr sz="1200">
                <a:latin typeface="Roboto"/>
                <a:ea typeface="Roboto"/>
                <a:cs typeface="Roboto"/>
                <a:sym typeface="Roboto"/>
              </a:defRPr>
            </a:pPr>
            <a:endParaRPr b="0" dirty="0"/>
          </a:p>
          <a:p>
            <a:pPr marL="0" indent="0" defTabSz="228600">
              <a:lnSpc>
                <a:spcPct val="110000"/>
              </a:lnSpc>
              <a:spcBef>
                <a:spcPts val="0"/>
              </a:spcBef>
              <a:buSzTx/>
              <a:buNone/>
              <a:defRPr sz="1200" b="1">
                <a:latin typeface="Roboto"/>
                <a:ea typeface="Roboto"/>
                <a:cs typeface="Roboto"/>
                <a:sym typeface="Roboto"/>
              </a:defRPr>
            </a:pPr>
            <a:r>
              <a:rPr dirty="0"/>
              <a:t>October 1939:</a:t>
            </a:r>
            <a:r>
              <a:rPr b="0" dirty="0"/>
              <a:t> Nazis begin forcing Jews into ghettos in occupied Poland. </a:t>
            </a:r>
          </a:p>
          <a:p>
            <a:pPr marL="0" indent="0" defTabSz="228600">
              <a:lnSpc>
                <a:spcPct val="110000"/>
              </a:lnSpc>
              <a:spcBef>
                <a:spcPts val="0"/>
              </a:spcBef>
              <a:buSzTx/>
              <a:buNone/>
              <a:defRPr sz="1200">
                <a:latin typeface="Roboto"/>
                <a:ea typeface="Roboto"/>
                <a:cs typeface="Roboto"/>
                <a:sym typeface="Roboto"/>
              </a:defRPr>
            </a:pPr>
            <a:endParaRPr b="0" dirty="0"/>
          </a:p>
          <a:p>
            <a:pPr marL="0" indent="0" defTabSz="228600">
              <a:lnSpc>
                <a:spcPct val="110000"/>
              </a:lnSpc>
              <a:spcBef>
                <a:spcPts val="0"/>
              </a:spcBef>
              <a:buSzTx/>
              <a:buNone/>
              <a:defRPr sz="1200" b="1">
                <a:latin typeface="Roboto"/>
                <a:ea typeface="Roboto"/>
                <a:cs typeface="Roboto"/>
                <a:sym typeface="Roboto"/>
              </a:defRPr>
            </a:pPr>
            <a:r>
              <a:rPr dirty="0"/>
              <a:t>November 23, 1939:</a:t>
            </a:r>
            <a:r>
              <a:rPr b="0" dirty="0"/>
              <a:t> German authorities in occupied Poland require Jews to wear the Star of David. In some cases, this rule includes young children.  </a:t>
            </a:r>
          </a:p>
          <a:p>
            <a:pPr marL="0" indent="0" defTabSz="228600">
              <a:lnSpc>
                <a:spcPct val="110000"/>
              </a:lnSpc>
              <a:spcBef>
                <a:spcPts val="0"/>
              </a:spcBef>
              <a:buSzTx/>
              <a:buNone/>
              <a:defRPr sz="1200">
                <a:latin typeface="Roboto"/>
                <a:ea typeface="Roboto"/>
                <a:cs typeface="Roboto"/>
                <a:sym typeface="Roboto"/>
              </a:defRPr>
            </a:pPr>
            <a:endParaRPr b="0" dirty="0"/>
          </a:p>
          <a:p>
            <a:pPr marL="0" indent="0" defTabSz="228600">
              <a:lnSpc>
                <a:spcPct val="110000"/>
              </a:lnSpc>
              <a:spcBef>
                <a:spcPts val="0"/>
              </a:spcBef>
              <a:buSzTx/>
              <a:buNone/>
              <a:defRPr sz="1200" b="1">
                <a:latin typeface="Roboto"/>
                <a:ea typeface="Roboto"/>
                <a:cs typeface="Roboto"/>
                <a:sym typeface="Roboto"/>
              </a:defRPr>
            </a:pPr>
            <a:r>
              <a:rPr dirty="0"/>
              <a:t>April–June 1940:</a:t>
            </a:r>
            <a:r>
              <a:rPr b="0" dirty="0"/>
              <a:t> Germany invades and occupies Denmark, Norway, Belgium, Luxembourg, the Netherlands, and France. </a:t>
            </a:r>
          </a:p>
          <a:p>
            <a:pPr marL="0" indent="0" defTabSz="228600">
              <a:lnSpc>
                <a:spcPct val="110000"/>
              </a:lnSpc>
              <a:spcBef>
                <a:spcPts val="0"/>
              </a:spcBef>
              <a:buSzTx/>
              <a:buNone/>
              <a:defRPr sz="1200" b="1">
                <a:latin typeface="Roboto"/>
                <a:ea typeface="Roboto"/>
                <a:cs typeface="Roboto"/>
                <a:sym typeface="Roboto"/>
              </a:defRPr>
            </a:pPr>
            <a:r>
              <a:rPr dirty="0"/>
              <a:t>May 20, 1940:</a:t>
            </a:r>
            <a:r>
              <a:rPr b="0" dirty="0"/>
              <a:t> The first prisoners arrive at Auschwitz. Later, the concentration camp expands and becomes the largest and deadliest of the Nazi death camps. </a:t>
            </a:r>
          </a:p>
          <a:p>
            <a:pPr marL="0" indent="0" defTabSz="228600">
              <a:lnSpc>
                <a:spcPct val="110000"/>
              </a:lnSpc>
              <a:spcBef>
                <a:spcPts val="0"/>
              </a:spcBef>
              <a:buSzTx/>
              <a:buNone/>
              <a:defRPr sz="1200">
                <a:latin typeface="Roboto"/>
                <a:ea typeface="Roboto"/>
                <a:cs typeface="Roboto"/>
                <a:sym typeface="Roboto"/>
              </a:defRPr>
            </a:pPr>
            <a:endParaRPr b="0" dirty="0"/>
          </a:p>
          <a:p>
            <a:pPr marL="0" indent="0" defTabSz="228600">
              <a:lnSpc>
                <a:spcPct val="110000"/>
              </a:lnSpc>
              <a:spcBef>
                <a:spcPts val="0"/>
              </a:spcBef>
              <a:buSzTx/>
              <a:buNone/>
              <a:defRPr sz="1200" b="1">
                <a:latin typeface="Roboto"/>
                <a:ea typeface="Roboto"/>
                <a:cs typeface="Roboto"/>
                <a:sym typeface="Roboto"/>
              </a:defRPr>
            </a:pPr>
            <a:endParaRPr lang="en-US" dirty="0"/>
          </a:p>
          <a:p>
            <a:pPr marL="0" indent="0" defTabSz="228600">
              <a:lnSpc>
                <a:spcPct val="110000"/>
              </a:lnSpc>
              <a:spcBef>
                <a:spcPts val="0"/>
              </a:spcBef>
              <a:buSzTx/>
              <a:buNone/>
              <a:defRPr sz="1200" b="1">
                <a:latin typeface="Roboto"/>
                <a:ea typeface="Roboto"/>
                <a:cs typeface="Roboto"/>
                <a:sym typeface="Roboto"/>
              </a:defRPr>
            </a:pPr>
            <a:endParaRPr lang="en-US" dirty="0"/>
          </a:p>
          <a:p>
            <a:pPr marL="0" indent="0" defTabSz="228600">
              <a:lnSpc>
                <a:spcPct val="110000"/>
              </a:lnSpc>
              <a:spcBef>
                <a:spcPts val="0"/>
              </a:spcBef>
              <a:buSzTx/>
              <a:buNone/>
              <a:defRPr sz="1200" b="1">
                <a:latin typeface="Roboto"/>
                <a:ea typeface="Roboto"/>
                <a:cs typeface="Roboto"/>
                <a:sym typeface="Roboto"/>
              </a:defRPr>
            </a:pPr>
            <a:r>
              <a:rPr dirty="0"/>
              <a:t>June 22, 1941:</a:t>
            </a:r>
            <a:r>
              <a:rPr b="0" dirty="0"/>
              <a:t> German troops invade the Soviet Union. With help from local populations, Nazis eventually murder about 1.5 million Jews through highly organized mass shootings. </a:t>
            </a:r>
          </a:p>
          <a:p>
            <a:pPr marL="0" indent="0" defTabSz="228600">
              <a:lnSpc>
                <a:spcPct val="110000"/>
              </a:lnSpc>
              <a:spcBef>
                <a:spcPts val="0"/>
              </a:spcBef>
              <a:buSzTx/>
              <a:buNone/>
              <a:defRPr sz="1200">
                <a:latin typeface="Roboto"/>
                <a:ea typeface="Roboto"/>
                <a:cs typeface="Roboto"/>
                <a:sym typeface="Roboto"/>
              </a:defRPr>
            </a:pPr>
            <a:endParaRPr b="0" dirty="0"/>
          </a:p>
          <a:p>
            <a:pPr marL="0" indent="0" defTabSz="228600">
              <a:lnSpc>
                <a:spcPct val="110000"/>
              </a:lnSpc>
              <a:spcBef>
                <a:spcPts val="0"/>
              </a:spcBef>
              <a:buSzTx/>
              <a:buNone/>
              <a:defRPr sz="1200" b="1">
                <a:latin typeface="Roboto"/>
                <a:ea typeface="Roboto"/>
                <a:cs typeface="Roboto"/>
                <a:sym typeface="Roboto"/>
              </a:defRPr>
            </a:pPr>
            <a:r>
              <a:rPr dirty="0"/>
              <a:t>November 1941:</a:t>
            </a:r>
            <a:r>
              <a:rPr b="0" dirty="0"/>
              <a:t> The first group of Jews is sent to Theresienstadt, a ghetto camp established in the Czech fortress town of Terezín. </a:t>
            </a:r>
          </a:p>
          <a:p>
            <a:pPr marL="0" indent="0" defTabSz="228600">
              <a:lnSpc>
                <a:spcPct val="110000"/>
              </a:lnSpc>
              <a:spcBef>
                <a:spcPts val="0"/>
              </a:spcBef>
              <a:buSzTx/>
              <a:buNone/>
              <a:defRPr sz="1200">
                <a:latin typeface="Roboto"/>
                <a:ea typeface="Roboto"/>
                <a:cs typeface="Roboto"/>
                <a:sym typeface="Roboto"/>
              </a:defRPr>
            </a:pPr>
            <a:endParaRPr b="0" dirty="0"/>
          </a:p>
          <a:p>
            <a:pPr marL="0" indent="0" defTabSz="228600">
              <a:lnSpc>
                <a:spcPct val="110000"/>
              </a:lnSpc>
              <a:spcBef>
                <a:spcPts val="0"/>
              </a:spcBef>
              <a:buSzTx/>
              <a:buNone/>
              <a:defRPr sz="1200" b="1">
                <a:latin typeface="Roboto"/>
                <a:ea typeface="Roboto"/>
                <a:cs typeface="Roboto"/>
                <a:sym typeface="Roboto"/>
              </a:defRPr>
            </a:pPr>
            <a:r>
              <a:rPr dirty="0"/>
              <a:t>December 7, 1941:</a:t>
            </a:r>
            <a:r>
              <a:rPr b="0" dirty="0"/>
              <a:t> Japan, which is on Germany’s side of the war, attacks a United States military base in Pearl Harbor, Hawaii. Soon after that, the U.S. enters the war. </a:t>
            </a:r>
          </a:p>
          <a:p>
            <a:pPr marL="0" indent="0" defTabSz="228600">
              <a:lnSpc>
                <a:spcPct val="110000"/>
              </a:lnSpc>
              <a:spcBef>
                <a:spcPts val="0"/>
              </a:spcBef>
              <a:buSzTx/>
              <a:buNone/>
              <a:defRPr sz="1200">
                <a:latin typeface="Roboto"/>
                <a:ea typeface="Roboto"/>
                <a:cs typeface="Roboto"/>
                <a:sym typeface="Roboto"/>
              </a:defRPr>
            </a:pPr>
            <a:endParaRPr b="0" dirty="0"/>
          </a:p>
          <a:p>
            <a:pPr marL="0" indent="0" defTabSz="228600">
              <a:lnSpc>
                <a:spcPct val="110000"/>
              </a:lnSpc>
              <a:spcBef>
                <a:spcPts val="0"/>
              </a:spcBef>
              <a:buSzTx/>
              <a:buNone/>
              <a:defRPr sz="1200" b="1">
                <a:latin typeface="Roboto"/>
                <a:ea typeface="Roboto"/>
                <a:cs typeface="Roboto"/>
                <a:sym typeface="Roboto"/>
              </a:defRPr>
            </a:pPr>
            <a:r>
              <a:rPr dirty="0"/>
              <a:t>December 8, 1941: </a:t>
            </a:r>
            <a:r>
              <a:rPr b="0" dirty="0"/>
              <a:t>In occupied Poland, the </a:t>
            </a:r>
            <a:br>
              <a:rPr b="0" dirty="0"/>
            </a:br>
            <a:r>
              <a:rPr b="0" dirty="0" err="1"/>
              <a:t>Chelmno</a:t>
            </a:r>
            <a:r>
              <a:rPr b="0" dirty="0"/>
              <a:t> death camp begins operations. It is the </a:t>
            </a:r>
            <a:br>
              <a:rPr b="0" dirty="0"/>
            </a:br>
            <a:r>
              <a:rPr b="0" dirty="0"/>
              <a:t>first death camp to use poison gas for the mass murder of Jews. </a:t>
            </a:r>
          </a:p>
        </p:txBody>
      </p:sp>
    </p:spTree>
  </p:cSld>
  <p:clrMapOvr>
    <a:masterClrMapping/>
  </p:clrMapOvr>
  <p:transition spd="med"/>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 name="Picture 13" descr="Picture 13"/>
          <p:cNvPicPr>
            <a:picLocks noChangeAspect="1"/>
          </p:cNvPicPr>
          <p:nvPr/>
        </p:nvPicPr>
        <p:blipFill>
          <a:blip r:embed="rId3"/>
          <a:stretch>
            <a:fillRect/>
          </a:stretch>
        </p:blipFill>
        <p:spPr>
          <a:xfrm>
            <a:off x="-19410" y="-6155"/>
            <a:ext cx="12230819" cy="6879836"/>
          </a:xfrm>
          <a:prstGeom prst="rect">
            <a:avLst/>
          </a:prstGeom>
          <a:ln w="12700">
            <a:miter lim="400000"/>
          </a:ln>
        </p:spPr>
      </p:pic>
      <p:sp>
        <p:nvSpPr>
          <p:cNvPr id="123" name="Title 1"/>
          <p:cNvSpPr txBox="1">
            <a:spLocks noGrp="1"/>
          </p:cNvSpPr>
          <p:nvPr>
            <p:ph type="title"/>
          </p:nvPr>
        </p:nvSpPr>
        <p:spPr>
          <a:xfrm>
            <a:off x="838200" y="2638823"/>
            <a:ext cx="10515600" cy="1925150"/>
          </a:xfrm>
          <a:prstGeom prst="rect">
            <a:avLst/>
          </a:prstGeom>
        </p:spPr>
        <p:txBody>
          <a:bodyPr/>
          <a:lstStyle/>
          <a:p>
            <a:pPr algn="ctr">
              <a:lnSpc>
                <a:spcPct val="110000"/>
              </a:lnSpc>
              <a:defRPr sz="3500">
                <a:solidFill>
                  <a:srgbClr val="FFFFFF"/>
                </a:solidFill>
                <a:latin typeface="Eksell Display Small"/>
                <a:ea typeface="Eksell Display Small"/>
                <a:cs typeface="Eksell Display Small"/>
                <a:sym typeface="Eksell Display Small"/>
              </a:defRPr>
            </a:pPr>
            <a:r>
              <a:rPr dirty="0"/>
              <a:t>We are going to focus on resistance to the </a:t>
            </a:r>
            <a:br>
              <a:rPr dirty="0"/>
            </a:br>
            <a:r>
              <a:rPr dirty="0"/>
              <a:t>Nazis in Denmark, how that resistance helped Jews escape  and saved lives during the Holocaust.</a:t>
            </a:r>
          </a:p>
        </p:txBody>
      </p:sp>
    </p:spTree>
  </p:cSld>
  <p:clrMapOvr>
    <a:masterClrMapping/>
  </p:clrMapOvr>
  <p:transition spd="med"/>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9" name="Picture 13" descr="Picture 13"/>
          <p:cNvPicPr>
            <a:picLocks noChangeAspect="1"/>
          </p:cNvPicPr>
          <p:nvPr/>
        </p:nvPicPr>
        <p:blipFill>
          <a:blip r:embed="rId3"/>
          <a:stretch>
            <a:fillRect/>
          </a:stretch>
        </p:blipFill>
        <p:spPr>
          <a:xfrm>
            <a:off x="-933809" y="-795143"/>
            <a:ext cx="14567618" cy="8194286"/>
          </a:xfrm>
          <a:prstGeom prst="rect">
            <a:avLst/>
          </a:prstGeom>
          <a:ln w="12700">
            <a:miter lim="400000"/>
          </a:ln>
        </p:spPr>
      </p:pic>
      <p:sp>
        <p:nvSpPr>
          <p:cNvPr id="100" name="Title 1"/>
          <p:cNvSpPr txBox="1">
            <a:spLocks noGrp="1"/>
          </p:cNvSpPr>
          <p:nvPr>
            <p:ph type="title"/>
          </p:nvPr>
        </p:nvSpPr>
        <p:spPr>
          <a:xfrm>
            <a:off x="3923441" y="1080760"/>
            <a:ext cx="7958743" cy="776273"/>
          </a:xfrm>
          <a:prstGeom prst="rect">
            <a:avLst/>
          </a:prstGeom>
        </p:spPr>
        <p:txBody>
          <a:bodyPr/>
          <a:lstStyle>
            <a:lvl1pPr>
              <a:defRPr sz="3500">
                <a:solidFill>
                  <a:srgbClr val="FFFFFF"/>
                </a:solidFill>
                <a:latin typeface="Eksell Display Small"/>
                <a:ea typeface="Eksell Display Small"/>
                <a:cs typeface="Eksell Display Small"/>
                <a:sym typeface="Eksell Display Small"/>
              </a:defRPr>
            </a:lvl1pPr>
          </a:lstStyle>
          <a:p>
            <a:r>
              <a:rPr lang="en-US" dirty="0"/>
              <a:t>Resistance</a:t>
            </a:r>
            <a:endParaRPr dirty="0"/>
          </a:p>
        </p:txBody>
      </p:sp>
      <p:sp>
        <p:nvSpPr>
          <p:cNvPr id="101" name="Content Placeholder 2"/>
          <p:cNvSpPr txBox="1">
            <a:spLocks noGrp="1"/>
          </p:cNvSpPr>
          <p:nvPr>
            <p:ph type="body" sz="quarter" idx="1"/>
          </p:nvPr>
        </p:nvSpPr>
        <p:spPr>
          <a:xfrm>
            <a:off x="938914" y="2171876"/>
            <a:ext cx="9805286" cy="4524288"/>
          </a:xfrm>
          <a:prstGeom prst="rect">
            <a:avLst/>
          </a:prstGeom>
        </p:spPr>
        <p:txBody>
          <a:bodyPr>
            <a:normAutofit/>
          </a:bodyPr>
          <a:lstStyle/>
          <a:p>
            <a:pPr marL="0" indent="0">
              <a:lnSpc>
                <a:spcPct val="150000"/>
              </a:lnSpc>
              <a:spcBef>
                <a:spcPts val="0"/>
              </a:spcBef>
              <a:buSzTx/>
              <a:buNone/>
              <a:defRPr sz="1600">
                <a:latin typeface="Roboto"/>
                <a:ea typeface="Roboto"/>
                <a:cs typeface="Roboto"/>
                <a:sym typeface="Roboto"/>
              </a:defRPr>
            </a:pPr>
            <a:r>
              <a:rPr lang="en-US" sz="1800" dirty="0"/>
              <a:t>Jews and others resisted the Nazis in many ways, both spiritually and physically. Many Jews engaged in spiritual resistance by keeping Jewish identity alive through education, religious observance, cultural activities, and community assistance. Some fought in underground organizations or as partisans in the forests of Eastern Europe; others organized revolts in </a:t>
            </a:r>
            <a:br>
              <a:rPr lang="en-US" sz="1800" dirty="0"/>
            </a:br>
            <a:r>
              <a:rPr lang="en-US" sz="1800" dirty="0"/>
              <a:t>the ghettos and even in three of the Nazi killing centers.</a:t>
            </a:r>
          </a:p>
          <a:p>
            <a:pPr marL="0" indent="0">
              <a:lnSpc>
                <a:spcPct val="150000"/>
              </a:lnSpc>
              <a:spcBef>
                <a:spcPts val="0"/>
              </a:spcBef>
              <a:buSzTx/>
              <a:buNone/>
              <a:defRPr sz="1600">
                <a:latin typeface="Roboto"/>
                <a:ea typeface="Roboto"/>
                <a:cs typeface="Roboto"/>
                <a:sym typeface="Roboto"/>
              </a:defRPr>
            </a:pPr>
            <a:endParaRPr lang="en-US" sz="1800" dirty="0"/>
          </a:p>
          <a:p>
            <a:pPr marL="0" indent="0">
              <a:lnSpc>
                <a:spcPct val="150000"/>
              </a:lnSpc>
              <a:spcBef>
                <a:spcPts val="0"/>
              </a:spcBef>
              <a:buSzTx/>
              <a:buNone/>
              <a:defRPr sz="1600">
                <a:latin typeface="Roboto"/>
                <a:ea typeface="Roboto"/>
                <a:cs typeface="Roboto"/>
                <a:sym typeface="Roboto"/>
              </a:defRPr>
            </a:pPr>
            <a:r>
              <a:rPr lang="en-US" sz="1800" dirty="0"/>
              <a:t>There was no single response to a given situation, no straightforward cause-and-effect narrative, but rather a continuum of perceptions and a multitude of reactions intended to </a:t>
            </a:r>
            <a:br>
              <a:rPr lang="en-US" sz="1800" dirty="0"/>
            </a:br>
            <a:r>
              <a:rPr lang="en-US" sz="1800" dirty="0"/>
              <a:t>defy Nazi plans to dehumanize Jews and ultimately destroy the Jewish people. </a:t>
            </a:r>
            <a:br>
              <a:rPr lang="en-US" sz="1800" dirty="0"/>
            </a:br>
            <a:endParaRPr lang="en-US" sz="1800" dirty="0"/>
          </a:p>
        </p:txBody>
      </p:sp>
    </p:spTree>
    <p:extLst>
      <p:ext uri="{BB962C8B-B14F-4D97-AF65-F5344CB8AC3E}">
        <p14:creationId xmlns:p14="http://schemas.microsoft.com/office/powerpoint/2010/main" val="2701742228"/>
      </p:ext>
    </p:extLst>
  </p:cSld>
  <p:clrMapOvr>
    <a:masterClrMapping/>
  </p:clrMapOvr>
  <p:transition spd="med"/>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A group of women standing together&#10;&#10;Description automatically generated">
            <a:extLst>
              <a:ext uri="{FF2B5EF4-FFF2-40B4-BE49-F238E27FC236}">
                <a16:creationId xmlns:a16="http://schemas.microsoft.com/office/drawing/2014/main" id="{2C7DBF85-242B-CF9E-0F34-95DD216057F2}"/>
              </a:ext>
            </a:extLst>
          </p:cNvPr>
          <p:cNvPicPr>
            <a:picLocks noChangeAspect="1"/>
          </p:cNvPicPr>
          <p:nvPr/>
        </p:nvPicPr>
        <p:blipFill>
          <a:blip r:embed="rId3"/>
          <a:stretch>
            <a:fillRect/>
          </a:stretch>
        </p:blipFill>
        <p:spPr>
          <a:xfrm>
            <a:off x="0" y="-14676"/>
            <a:ext cx="10167537" cy="6872676"/>
          </a:xfrm>
          <a:prstGeom prst="rect">
            <a:avLst/>
          </a:prstGeom>
        </p:spPr>
      </p:pic>
      <p:sp>
        <p:nvSpPr>
          <p:cNvPr id="4" name="TextBox 3">
            <a:extLst>
              <a:ext uri="{FF2B5EF4-FFF2-40B4-BE49-F238E27FC236}">
                <a16:creationId xmlns:a16="http://schemas.microsoft.com/office/drawing/2014/main" id="{48EB2641-F4BB-00FB-3EDD-ED62280B3D7A}"/>
              </a:ext>
            </a:extLst>
          </p:cNvPr>
          <p:cNvSpPr txBox="1"/>
          <p:nvPr/>
        </p:nvSpPr>
        <p:spPr>
          <a:xfrm>
            <a:off x="10215716" y="5561442"/>
            <a:ext cx="1976284" cy="120032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a:spAutoFit/>
          </a:bodyPr>
          <a:lstStyle/>
          <a:p>
            <a:r>
              <a:rPr lang="en-US" sz="1800" b="0" i="0" dirty="0">
                <a:solidFill>
                  <a:srgbClr val="000000"/>
                </a:solidFill>
                <a:effectLst/>
                <a:latin typeface="Calibri" panose="020F0502020204030204" pitchFamily="34" charset="0"/>
              </a:rPr>
              <a:t>Vienna, Austria, 1941. Courtesy of </a:t>
            </a:r>
            <a:r>
              <a:rPr lang="en-US" sz="1800" b="0" i="0" dirty="0" err="1">
                <a:solidFill>
                  <a:srgbClr val="000000"/>
                </a:solidFill>
                <a:effectLst/>
                <a:latin typeface="Calibri" panose="020F0502020204030204" pitchFamily="34" charset="0"/>
              </a:rPr>
              <a:t>Österreichische</a:t>
            </a:r>
            <a:r>
              <a:rPr lang="en-US" sz="1800" b="0" i="0" dirty="0">
                <a:solidFill>
                  <a:srgbClr val="000000"/>
                </a:solidFill>
                <a:effectLst/>
                <a:latin typeface="Calibri" panose="020F0502020204030204" pitchFamily="34" charset="0"/>
              </a:rPr>
              <a:t> </a:t>
            </a:r>
            <a:r>
              <a:rPr lang="en-US" sz="1800" b="0" i="0" dirty="0" err="1">
                <a:solidFill>
                  <a:srgbClr val="000000"/>
                </a:solidFill>
                <a:effectLst/>
                <a:latin typeface="Calibri" panose="020F0502020204030204" pitchFamily="34" charset="0"/>
              </a:rPr>
              <a:t>Nationalbibliothek</a:t>
            </a:r>
            <a:r>
              <a:rPr lang="en-US" sz="1800" b="0" i="0" dirty="0">
                <a:solidFill>
                  <a:srgbClr val="000000"/>
                </a:solidFill>
                <a:effectLst/>
                <a:latin typeface="Calibri" panose="020F0502020204030204" pitchFamily="34" charset="0"/>
              </a:rPr>
              <a:t>.</a:t>
            </a:r>
            <a:endParaRPr lang="en-US" sz="1800" dirty="0"/>
          </a:p>
        </p:txBody>
      </p:sp>
    </p:spTree>
    <p:extLst>
      <p:ext uri="{BB962C8B-B14F-4D97-AF65-F5344CB8AC3E}">
        <p14:creationId xmlns:p14="http://schemas.microsoft.com/office/powerpoint/2010/main" val="493275456"/>
      </p:ext>
    </p:extLst>
  </p:cSld>
  <p:clrMapOvr>
    <a:masterClrMapping/>
  </p:clrMapOvr>
  <p:transition spd="med"/>
</p:sld>
</file>

<file path=ppt/theme/theme1.xml><?xml version="1.0" encoding="utf-8"?>
<a:theme xmlns:a="http://schemas.openxmlformats.org/drawingml/2006/main" name="Office Theme">
  <a:themeElements>
    <a:clrScheme name="Office Theme">
      <a:dk1>
        <a:srgbClr val="000000"/>
      </a:dk1>
      <a:lt1>
        <a:srgbClr val="FFFFFF"/>
      </a:lt1>
      <a:dk2>
        <a:srgbClr val="A7A7A7"/>
      </a:dk2>
      <a:lt2>
        <a:srgbClr val="535353"/>
      </a:lt2>
      <a:accent1>
        <a:srgbClr val="4472C4"/>
      </a:accent1>
      <a:accent2>
        <a:srgbClr val="ED7D31"/>
      </a:accent2>
      <a:accent3>
        <a:srgbClr val="A5A5A5"/>
      </a:accent3>
      <a:accent4>
        <a:srgbClr val="FFC000"/>
      </a:accent4>
      <a:accent5>
        <a:srgbClr val="5B9BD5"/>
      </a:accent5>
      <a:accent6>
        <a:srgbClr val="70AD47"/>
      </a:accent6>
      <a:hlink>
        <a:srgbClr val="0000FF"/>
      </a:hlink>
      <a:folHlink>
        <a:srgbClr val="FF00FF"/>
      </a:folHlink>
    </a:clrScheme>
    <a:fontScheme name="Office Theme">
      <a:majorFont>
        <a:latin typeface="Calibri"/>
        <a:ea typeface="Calibri"/>
        <a:cs typeface="Calibri"/>
      </a:majorFont>
      <a:minorFont>
        <a:latin typeface="Helvetica"/>
        <a:ea typeface="Helvetica"/>
        <a:cs typeface="Helvetica"/>
      </a:minorFont>
    </a:fontScheme>
    <a:fmtScheme name="Office Them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ctr">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Office Theme">
  <a:themeElements>
    <a:clrScheme name="Office Theme">
      <a:dk1>
        <a:srgbClr val="000000"/>
      </a:dk1>
      <a:lt1>
        <a:srgbClr val="FFFFFF"/>
      </a:lt1>
      <a:dk2>
        <a:srgbClr val="A7A7A7"/>
      </a:dk2>
      <a:lt2>
        <a:srgbClr val="535353"/>
      </a:lt2>
      <a:accent1>
        <a:srgbClr val="4472C4"/>
      </a:accent1>
      <a:accent2>
        <a:srgbClr val="ED7D31"/>
      </a:accent2>
      <a:accent3>
        <a:srgbClr val="A5A5A5"/>
      </a:accent3>
      <a:accent4>
        <a:srgbClr val="FFC000"/>
      </a:accent4>
      <a:accent5>
        <a:srgbClr val="5B9BD5"/>
      </a:accent5>
      <a:accent6>
        <a:srgbClr val="70AD47"/>
      </a:accent6>
      <a:hlink>
        <a:srgbClr val="0000FF"/>
      </a:hlink>
      <a:folHlink>
        <a:srgbClr val="FF00FF"/>
      </a:folHlink>
    </a:clrScheme>
    <a:fontScheme name="Office Theme">
      <a:majorFont>
        <a:latin typeface="Calibri"/>
        <a:ea typeface="Calibri"/>
        <a:cs typeface="Calibri"/>
      </a:majorFont>
      <a:minorFont>
        <a:latin typeface="Helvetica"/>
        <a:ea typeface="Helvetica"/>
        <a:cs typeface="Helvetica"/>
      </a:minorFont>
    </a:fontScheme>
    <a:fmtScheme name="Office Them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ctr">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DBE23CB9F5B8A459339C705636B9D48" ma:contentTypeVersion="26" ma:contentTypeDescription="Create a new document." ma:contentTypeScope="" ma:versionID="65b58a8e0b02b0996be61c376ab54979">
  <xsd:schema xmlns:xsd="http://www.w3.org/2001/XMLSchema" xmlns:xs="http://www.w3.org/2001/XMLSchema" xmlns:p="http://schemas.microsoft.com/office/2006/metadata/properties" xmlns:ns1="http://schemas.microsoft.com/sharepoint/v3" xmlns:ns2="e43f3b75-ba03-486d-9192-fbc7b2bc5788" xmlns:ns3="07ad328a-5a31-409f-a4f1-651085225075" targetNamespace="http://schemas.microsoft.com/office/2006/metadata/properties" ma:root="true" ma:fieldsID="6c6bbc6b974f4909c6703b4b74c30ea0" ns1:_="" ns2:_="" ns3:_="">
    <xsd:import namespace="http://schemas.microsoft.com/sharepoint/v3"/>
    <xsd:import namespace="e43f3b75-ba03-486d-9192-fbc7b2bc5788"/>
    <xsd:import namespace="07ad328a-5a31-409f-a4f1-651085225075"/>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AutoKeyPoints" minOccurs="0"/>
                <xsd:element ref="ns2:MediaServiceKeyPoints" minOccurs="0"/>
                <xsd:element ref="ns2:MediaServiceDateTaken" minOccurs="0"/>
                <xsd:element ref="ns2:MediaServiceAutoTags" minOccurs="0"/>
                <xsd:element ref="ns2:MediaServiceOCR" minOccurs="0"/>
                <xsd:element ref="ns2:MediaServiceGenerationTime" minOccurs="0"/>
                <xsd:element ref="ns2:MediaServiceEventHashCode" minOccurs="0"/>
                <xsd:element ref="ns2:MediaLengthInSeconds" minOccurs="0"/>
                <xsd:element ref="ns2:MediaServiceLocation" minOccurs="0"/>
                <xsd:element ref="ns2:lcf76f155ced4ddcb4097134ff3c332f" minOccurs="0"/>
                <xsd:element ref="ns3:TaxCatchAll" minOccurs="0"/>
                <xsd:element ref="ns2:Thumbnail" minOccurs="0"/>
                <xsd:element ref="ns2:Image" minOccurs="0"/>
                <xsd:element ref="ns2:Preview" minOccurs="0"/>
                <xsd:element ref="ns2:DateCreated" minOccurs="0"/>
                <xsd:element ref="ns2:Date" minOccurs="0"/>
                <xsd:element ref="ns2:MediaServiceObjectDetectorVersions" minOccurs="0"/>
                <xsd:element ref="ns2:MediaServiceSearchProperties" minOccurs="0"/>
                <xsd:element ref="ns1:_ip_UnifiedCompliancePolicyProperties" minOccurs="0"/>
                <xsd:element ref="ns1:_ip_UnifiedCompliancePolicyUIAc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31" nillable="true" ma:displayName="Unified Compliance Policy Properties" ma:hidden="true" ma:internalName="_ip_UnifiedCompliancePolicyProperties">
      <xsd:simpleType>
        <xsd:restriction base="dms:Note"/>
      </xsd:simpleType>
    </xsd:element>
    <xsd:element name="_ip_UnifiedCompliancePolicyUIAction" ma:index="32"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e43f3b75-ba03-486d-9192-fbc7b2bc5788"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ServiceAutoTags" ma:index="15" nillable="true" ma:displayName="Tags" ma:internalName="MediaServiceAutoTags"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LengthInSeconds" ma:index="19" nillable="true" ma:displayName="Length (seconds)" ma:internalName="MediaLengthInSeconds" ma:readOnly="true">
      <xsd:simpleType>
        <xsd:restriction base="dms:Unknown"/>
      </xsd:simpleType>
    </xsd:element>
    <xsd:element name="MediaServiceLocation" ma:index="20" nillable="true" ma:displayName="Location" ma:internalName="MediaServiceLocation" ma:readOnly="true">
      <xsd:simpleType>
        <xsd:restriction base="dms:Text"/>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47fd7a43-49a2-4966-aac5-0d97e0885714" ma:termSetId="09814cd3-568e-fe90-9814-8d621ff8fb84" ma:anchorId="fba54fb3-c3e1-fe81-a776-ca4b69148c4d" ma:open="true" ma:isKeyword="false">
      <xsd:complexType>
        <xsd:sequence>
          <xsd:element ref="pc:Terms" minOccurs="0" maxOccurs="1"/>
        </xsd:sequence>
      </xsd:complexType>
    </xsd:element>
    <xsd:element name="Thumbnail" ma:index="24" nillable="true" ma:displayName="Thumbnail" ma:format="Thumbnail" ma:internalName="Thumbnail">
      <xsd:simpleType>
        <xsd:restriction base="dms:Unknown"/>
      </xsd:simpleType>
    </xsd:element>
    <xsd:element name="Image" ma:index="25" nillable="true" ma:displayName="Image" ma:format="Thumbnail" ma:internalName="Image">
      <xsd:simpleType>
        <xsd:restriction base="dms:Unknown"/>
      </xsd:simpleType>
    </xsd:element>
    <xsd:element name="Preview" ma:index="26" nillable="true" ma:displayName="Preview" ma:format="Thumbnail" ma:internalName="Preview">
      <xsd:simpleType>
        <xsd:restriction base="dms:Unknown"/>
      </xsd:simpleType>
    </xsd:element>
    <xsd:element name="DateCreated" ma:index="27" nillable="true" ma:displayName="Date Created" ma:format="DateOnly" ma:internalName="DateCreated">
      <xsd:simpleType>
        <xsd:restriction base="dms:DateTime"/>
      </xsd:simpleType>
    </xsd:element>
    <xsd:element name="Date" ma:index="28" nillable="true" ma:displayName="Date" ma:format="DateOnly" ma:internalName="Date">
      <xsd:simpleType>
        <xsd:restriction base="dms:DateTime"/>
      </xsd:simpleType>
    </xsd:element>
    <xsd:element name="MediaServiceObjectDetectorVersions" ma:index="29"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30"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07ad328a-5a31-409f-a4f1-651085225075"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34efd0e7-319a-465f-aadb-d29b6e55b1de}" ma:internalName="TaxCatchAll" ma:showField="CatchAllData" ma:web="07ad328a-5a31-409f-a4f1-651085225075">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02B5F80A-D7D0-49C9-A1E1-5DB29ED5663E}">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e43f3b75-ba03-486d-9192-fbc7b2bc5788"/>
    <ds:schemaRef ds:uri="07ad328a-5a31-409f-a4f1-651085225075"/>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99C889E0-59A6-4FFE-B123-0505CEB08E82}">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139</TotalTime>
  <Words>3801</Words>
  <Application>Microsoft Office PowerPoint</Application>
  <PresentationFormat>Widescreen</PresentationFormat>
  <Paragraphs>212</Paragraphs>
  <Slides>27</Slides>
  <Notes>26</Notes>
  <HiddenSlides>0</HiddenSlides>
  <MMClips>3</MMClips>
  <ScaleCrop>false</ScaleCrop>
  <HeadingPairs>
    <vt:vector size="4" baseType="variant">
      <vt:variant>
        <vt:lpstr>Theme</vt:lpstr>
      </vt:variant>
      <vt:variant>
        <vt:i4>1</vt:i4>
      </vt:variant>
      <vt:variant>
        <vt:lpstr>Slide Titles</vt:lpstr>
      </vt:variant>
      <vt:variant>
        <vt:i4>27</vt:i4>
      </vt:variant>
    </vt:vector>
  </HeadingPairs>
  <TitlesOfParts>
    <vt:vector size="28" baseType="lpstr">
      <vt:lpstr>Office Theme</vt:lpstr>
      <vt:lpstr>PowerPoint Presentation</vt:lpstr>
      <vt:lpstr>Courage to Act: Rescue in Denmark</vt:lpstr>
      <vt:lpstr>PowerPoint Presentation</vt:lpstr>
      <vt:lpstr>PowerPoint Presentation</vt:lpstr>
      <vt:lpstr>PowerPoint Presentation</vt:lpstr>
      <vt:lpstr>What were Jewish people throughout  Europe experiencing under Nazi rule during this time?</vt:lpstr>
      <vt:lpstr>We are going to focus on resistance to the  Nazis in Denmark, how that resistance helped Jews escape  and saved lives during the Holocaust.</vt:lpstr>
      <vt:lpstr>Resistance</vt:lpstr>
      <vt:lpstr>PowerPoint Presentation</vt:lpstr>
      <vt:lpstr>Maintaining Dignity and Safety in Denmark</vt:lpstr>
      <vt:lpstr>PowerPoint Presentation</vt:lpstr>
      <vt:lpstr>PowerPoint Presentation</vt:lpstr>
      <vt:lpstr>PowerPoint Presentation</vt:lpstr>
      <vt:lpstr>Documenting the Unimaginable</vt:lpstr>
      <vt:lpstr>PowerPoint Presentation</vt:lpstr>
      <vt:lpstr>Play minute 14:57-15:51 of this video  “Denmark in Chains”</vt:lpstr>
      <vt:lpstr>Martin Metzon’s Testimony about Resistance</vt:lpstr>
      <vt:lpstr>This is an example of what a Danish resistance newspaper looked like.</vt:lpstr>
      <vt:lpstr>Warsaw Ghetto Uprising</vt:lpstr>
      <vt:lpstr>Document Analysis of a Danish Resistance Newspaper</vt:lpstr>
      <vt:lpstr>Whole Class Reflection</vt:lpstr>
      <vt:lpstr>PowerPoint Presentation</vt:lpstr>
      <vt:lpstr>PowerPoint Presentation</vt:lpstr>
      <vt:lpstr>PowerPoint Presentation</vt:lpstr>
      <vt:lpstr>Henny Sinding Sundø’s Testimony</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cp:lastModifiedBy>Elizabeth Edelstein</cp:lastModifiedBy>
  <cp:revision>10</cp:revision>
  <dcterms:modified xsi:type="dcterms:W3CDTF">2024-08-05T16:23:48Z</dcterms:modified>
</cp:coreProperties>
</file>